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9"/>
  </p:notesMasterIdLst>
  <p:sldIdLst>
    <p:sldId id="265" r:id="rId2"/>
    <p:sldId id="259" r:id="rId3"/>
    <p:sldId id="263" r:id="rId4"/>
    <p:sldId id="266" r:id="rId5"/>
    <p:sldId id="262" r:id="rId6"/>
    <p:sldId id="260" r:id="rId7"/>
    <p:sldId id="267"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0A1B5D5-9B99-4C35-A422-299274C87663}" styleName="Средний стиль 1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2" d="100"/>
          <a:sy n="112" d="100"/>
        </p:scale>
        <p:origin x="1020"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1ED2B4-A4BD-4615-85A4-689E2449F1C6}" type="datetimeFigureOut">
              <a:rPr lang="ru-RU" smtClean="0"/>
              <a:pPr/>
              <a:t>30.10.2023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5F7F88-E014-4C72-980A-430B3F11204F}" type="slidenum">
              <a:rPr lang="ru-RU" smtClean="0"/>
              <a:pPr/>
              <a:t>‹#›</a:t>
            </a:fld>
            <a:endParaRPr lang="ru-RU"/>
          </a:p>
        </p:txBody>
      </p:sp>
    </p:spTree>
    <p:extLst>
      <p:ext uri="{BB962C8B-B14F-4D97-AF65-F5344CB8AC3E}">
        <p14:creationId xmlns:p14="http://schemas.microsoft.com/office/powerpoint/2010/main" val="781828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3E5F7F88-E014-4C72-980A-430B3F11204F}" type="slidenum">
              <a:rPr lang="ru-RU" smtClean="0"/>
              <a:pPr/>
              <a:t>1</a:t>
            </a:fld>
            <a:endParaRPr lang="ru-RU"/>
          </a:p>
        </p:txBody>
      </p:sp>
    </p:spTree>
    <p:extLst>
      <p:ext uri="{BB962C8B-B14F-4D97-AF65-F5344CB8AC3E}">
        <p14:creationId xmlns:p14="http://schemas.microsoft.com/office/powerpoint/2010/main" val="956003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DFED2C6A-F64F-4522-97CB-98D824B97E1C}" type="datetimeFigureOut">
              <a:rPr lang="ru-RU" smtClean="0"/>
              <a:pPr/>
              <a:t>30.10.2023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38A6CB7-8532-4019-A798-63FD255EC126}" type="slidenum">
              <a:rPr lang="ru-RU" smtClean="0"/>
              <a:pPr/>
              <a:t>‹#›</a:t>
            </a:fld>
            <a:endParaRPr lang="ru-RU"/>
          </a:p>
        </p:txBody>
      </p:sp>
    </p:spTree>
    <p:extLst>
      <p:ext uri="{BB962C8B-B14F-4D97-AF65-F5344CB8AC3E}">
        <p14:creationId xmlns:p14="http://schemas.microsoft.com/office/powerpoint/2010/main" val="26422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FED2C6A-F64F-4522-97CB-98D824B97E1C}" type="datetimeFigureOut">
              <a:rPr lang="ru-RU" smtClean="0"/>
              <a:pPr/>
              <a:t>30.10.2023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38A6CB7-8532-4019-A798-63FD255EC126}" type="slidenum">
              <a:rPr lang="ru-RU" smtClean="0"/>
              <a:pPr/>
              <a:t>‹#›</a:t>
            </a:fld>
            <a:endParaRPr lang="ru-RU"/>
          </a:p>
        </p:txBody>
      </p:sp>
    </p:spTree>
    <p:extLst>
      <p:ext uri="{BB962C8B-B14F-4D97-AF65-F5344CB8AC3E}">
        <p14:creationId xmlns:p14="http://schemas.microsoft.com/office/powerpoint/2010/main" val="1566237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FED2C6A-F64F-4522-97CB-98D824B97E1C}" type="datetimeFigureOut">
              <a:rPr lang="ru-RU" smtClean="0"/>
              <a:pPr/>
              <a:t>30.10.2023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38A6CB7-8532-4019-A798-63FD255EC126}" type="slidenum">
              <a:rPr lang="ru-RU" smtClean="0"/>
              <a:pPr/>
              <a:t>‹#›</a:t>
            </a:fld>
            <a:endParaRPr lang="ru-RU"/>
          </a:p>
        </p:txBody>
      </p:sp>
    </p:spTree>
    <p:extLst>
      <p:ext uri="{BB962C8B-B14F-4D97-AF65-F5344CB8AC3E}">
        <p14:creationId xmlns:p14="http://schemas.microsoft.com/office/powerpoint/2010/main" val="694011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FED2C6A-F64F-4522-97CB-98D824B97E1C}" type="datetimeFigureOut">
              <a:rPr lang="ru-RU" smtClean="0"/>
              <a:pPr/>
              <a:t>30.10.2023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38A6CB7-8532-4019-A798-63FD255EC126}" type="slidenum">
              <a:rPr lang="ru-RU" smtClean="0"/>
              <a:pPr/>
              <a:t>‹#›</a:t>
            </a:fld>
            <a:endParaRPr lang="ru-RU"/>
          </a:p>
        </p:txBody>
      </p:sp>
      <p:sp>
        <p:nvSpPr>
          <p:cNvPr id="7" name="Прямоугольник 6">
            <a:extLst>
              <a:ext uri="{FF2B5EF4-FFF2-40B4-BE49-F238E27FC236}">
                <a16:creationId xmlns:a16="http://schemas.microsoft.com/office/drawing/2014/main" id="{5D438EE6-A199-4C90-A36F-23760ECB52C1}"/>
              </a:ext>
            </a:extLst>
          </p:cNvPr>
          <p:cNvSpPr/>
          <p:nvPr userDrawn="1"/>
        </p:nvSpPr>
        <p:spPr>
          <a:xfrm>
            <a:off x="0" y="6176962"/>
            <a:ext cx="12187567" cy="68306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a:extLst>
              <a:ext uri="{FF2B5EF4-FFF2-40B4-BE49-F238E27FC236}">
                <a16:creationId xmlns:a16="http://schemas.microsoft.com/office/drawing/2014/main" id="{8161805B-D72F-4036-927F-88EF4E2739F0}"/>
              </a:ext>
            </a:extLst>
          </p:cNvPr>
          <p:cNvSpPr/>
          <p:nvPr userDrawn="1"/>
        </p:nvSpPr>
        <p:spPr>
          <a:xfrm>
            <a:off x="0" y="1646238"/>
            <a:ext cx="12192000" cy="17938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284794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DFED2C6A-F64F-4522-97CB-98D824B97E1C}" type="datetimeFigureOut">
              <a:rPr lang="ru-RU" smtClean="0"/>
              <a:pPr/>
              <a:t>30.10.2023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38A6CB7-8532-4019-A798-63FD255EC126}" type="slidenum">
              <a:rPr lang="ru-RU" smtClean="0"/>
              <a:pPr/>
              <a:t>‹#›</a:t>
            </a:fld>
            <a:endParaRPr lang="ru-RU"/>
          </a:p>
        </p:txBody>
      </p:sp>
    </p:spTree>
    <p:extLst>
      <p:ext uri="{BB962C8B-B14F-4D97-AF65-F5344CB8AC3E}">
        <p14:creationId xmlns:p14="http://schemas.microsoft.com/office/powerpoint/2010/main" val="2281467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DFED2C6A-F64F-4522-97CB-98D824B97E1C}" type="datetimeFigureOut">
              <a:rPr lang="ru-RU" smtClean="0"/>
              <a:pPr/>
              <a:t>30.10.2023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38A6CB7-8532-4019-A798-63FD255EC126}" type="slidenum">
              <a:rPr lang="ru-RU" smtClean="0"/>
              <a:pPr/>
              <a:t>‹#›</a:t>
            </a:fld>
            <a:endParaRPr lang="ru-RU"/>
          </a:p>
        </p:txBody>
      </p:sp>
    </p:spTree>
    <p:extLst>
      <p:ext uri="{BB962C8B-B14F-4D97-AF65-F5344CB8AC3E}">
        <p14:creationId xmlns:p14="http://schemas.microsoft.com/office/powerpoint/2010/main" val="2008587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DFED2C6A-F64F-4522-97CB-98D824B97E1C}" type="datetimeFigureOut">
              <a:rPr lang="ru-RU" smtClean="0"/>
              <a:pPr/>
              <a:t>30.10.2023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38A6CB7-8532-4019-A798-63FD255EC126}" type="slidenum">
              <a:rPr lang="ru-RU" smtClean="0"/>
              <a:pPr/>
              <a:t>‹#›</a:t>
            </a:fld>
            <a:endParaRPr lang="ru-RU"/>
          </a:p>
        </p:txBody>
      </p:sp>
    </p:spTree>
    <p:extLst>
      <p:ext uri="{BB962C8B-B14F-4D97-AF65-F5344CB8AC3E}">
        <p14:creationId xmlns:p14="http://schemas.microsoft.com/office/powerpoint/2010/main" val="3612788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DFED2C6A-F64F-4522-97CB-98D824B97E1C}" type="datetimeFigureOut">
              <a:rPr lang="ru-RU" smtClean="0"/>
              <a:pPr/>
              <a:t>30.10.2023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38A6CB7-8532-4019-A798-63FD255EC126}" type="slidenum">
              <a:rPr lang="ru-RU" smtClean="0"/>
              <a:pPr/>
              <a:t>‹#›</a:t>
            </a:fld>
            <a:endParaRPr lang="ru-RU"/>
          </a:p>
        </p:txBody>
      </p:sp>
    </p:spTree>
    <p:extLst>
      <p:ext uri="{BB962C8B-B14F-4D97-AF65-F5344CB8AC3E}">
        <p14:creationId xmlns:p14="http://schemas.microsoft.com/office/powerpoint/2010/main" val="3764931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FED2C6A-F64F-4522-97CB-98D824B97E1C}" type="datetimeFigureOut">
              <a:rPr lang="ru-RU" smtClean="0"/>
              <a:pPr/>
              <a:t>30.10.2023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38A6CB7-8532-4019-A798-63FD255EC126}" type="slidenum">
              <a:rPr lang="ru-RU" smtClean="0"/>
              <a:pPr/>
              <a:t>‹#›</a:t>
            </a:fld>
            <a:endParaRPr lang="ru-RU"/>
          </a:p>
        </p:txBody>
      </p:sp>
    </p:spTree>
    <p:extLst>
      <p:ext uri="{BB962C8B-B14F-4D97-AF65-F5344CB8AC3E}">
        <p14:creationId xmlns:p14="http://schemas.microsoft.com/office/powerpoint/2010/main" val="3589564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DFED2C6A-F64F-4522-97CB-98D824B97E1C}" type="datetimeFigureOut">
              <a:rPr lang="ru-RU" smtClean="0"/>
              <a:pPr/>
              <a:t>30.10.2023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38A6CB7-8532-4019-A798-63FD255EC126}" type="slidenum">
              <a:rPr lang="ru-RU" smtClean="0"/>
              <a:pPr/>
              <a:t>‹#›</a:t>
            </a:fld>
            <a:endParaRPr lang="ru-RU"/>
          </a:p>
        </p:txBody>
      </p:sp>
    </p:spTree>
    <p:extLst>
      <p:ext uri="{BB962C8B-B14F-4D97-AF65-F5344CB8AC3E}">
        <p14:creationId xmlns:p14="http://schemas.microsoft.com/office/powerpoint/2010/main" val="986908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DFED2C6A-F64F-4522-97CB-98D824B97E1C}" type="datetimeFigureOut">
              <a:rPr lang="ru-RU" smtClean="0"/>
              <a:pPr/>
              <a:t>30.10.2023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38A6CB7-8532-4019-A798-63FD255EC126}" type="slidenum">
              <a:rPr lang="ru-RU" smtClean="0"/>
              <a:pPr/>
              <a:t>‹#›</a:t>
            </a:fld>
            <a:endParaRPr lang="ru-RU"/>
          </a:p>
        </p:txBody>
      </p:sp>
    </p:spTree>
    <p:extLst>
      <p:ext uri="{BB962C8B-B14F-4D97-AF65-F5344CB8AC3E}">
        <p14:creationId xmlns:p14="http://schemas.microsoft.com/office/powerpoint/2010/main" val="2753035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presentation-creation.ru/"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ED2C6A-F64F-4522-97CB-98D824B97E1C}" type="datetimeFigureOut">
              <a:rPr lang="ru-RU" smtClean="0"/>
              <a:pPr/>
              <a:t>30.10.2023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8A6CB7-8532-4019-A798-63FD255EC126}" type="slidenum">
              <a:rPr lang="ru-RU" smtClean="0"/>
              <a:pPr/>
              <a:t>‹#›</a:t>
            </a:fld>
            <a:endParaRPr lang="ru-RU"/>
          </a:p>
        </p:txBody>
      </p:sp>
      <p:pic>
        <p:nvPicPr>
          <p:cNvPr id="7" name="Рисунок 6">
            <a:hlinkClick r:id="rId13"/>
            <a:extLst>
              <a:ext uri="{FF2B5EF4-FFF2-40B4-BE49-F238E27FC236}">
                <a16:creationId xmlns:a16="http://schemas.microsoft.com/office/drawing/2014/main" id="{8856EEBA-578F-43FB-94EF-29B9A31542C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620688" y="45855"/>
            <a:ext cx="757762" cy="757762"/>
          </a:xfrm>
          <a:prstGeom prst="rect">
            <a:avLst/>
          </a:prstGeom>
        </p:spPr>
      </p:pic>
    </p:spTree>
    <p:extLst>
      <p:ext uri="{BB962C8B-B14F-4D97-AF65-F5344CB8AC3E}">
        <p14:creationId xmlns:p14="http://schemas.microsoft.com/office/powerpoint/2010/main" val="198559219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2"/>
          <p:cNvGrpSpPr>
            <a:grpSpLocks noChangeAspect="1"/>
          </p:cNvGrpSpPr>
          <p:nvPr/>
        </p:nvGrpSpPr>
        <p:grpSpPr>
          <a:xfrm>
            <a:off x="3366711" y="765810"/>
            <a:ext cx="5475986" cy="3827826"/>
            <a:chOff x="3366711" y="765810"/>
            <a:chExt cx="5475986" cy="3827826"/>
          </a:xfrm>
        </p:grpSpPr>
        <p:sp>
          <p:nvSpPr>
            <p:cNvPr id="6" name="Прямоугольник 5"/>
            <p:cNvSpPr/>
            <p:nvPr/>
          </p:nvSpPr>
          <p:spPr>
            <a:xfrm>
              <a:off x="3673430" y="3665177"/>
              <a:ext cx="4862549" cy="928459"/>
            </a:xfrm>
            <a:prstGeom prst="rect">
              <a:avLst/>
            </a:prstGeom>
          </p:spPr>
          <p:txBody>
            <a:bodyPr wrap="square">
              <a:spAutoFit/>
            </a:bodyPr>
            <a:lstStyle/>
            <a:p>
              <a:pPr marL="457200" algn="ctr">
                <a:lnSpc>
                  <a:spcPct val="115000"/>
                </a:lnSpc>
                <a:spcAft>
                  <a:spcPts val="1000"/>
                </a:spcAft>
              </a:pPr>
              <a:r>
                <a:rPr lang="ru-RU" sz="2000" dirty="0">
                  <a:solidFill>
                    <a:srgbClr val="002060"/>
                  </a:solidFill>
                  <a:latin typeface="Arial" panose="020B0604020202020204" pitchFamily="34" charset="0"/>
                  <a:ea typeface="Calibri" panose="020F0502020204030204" pitchFamily="34" charset="0"/>
                  <a:cs typeface="Arial" panose="020B0604020202020204" pitchFamily="34" charset="0"/>
                </a:rPr>
                <a:t>группы               за                  месяц </a:t>
              </a:r>
              <a:endParaRPr lang="en-US" sz="2000"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marL="457200" algn="ctr">
                <a:lnSpc>
                  <a:spcPct val="115000"/>
                </a:lnSpc>
                <a:spcAft>
                  <a:spcPts val="1000"/>
                </a:spcAft>
              </a:pPr>
              <a:r>
                <a:rPr lang="ru-RU" sz="2000" dirty="0">
                  <a:solidFill>
                    <a:srgbClr val="002060"/>
                  </a:solidFill>
                  <a:latin typeface="Arial" panose="020B0604020202020204" pitchFamily="34" charset="0"/>
                  <a:ea typeface="Calibri" panose="020F0502020204030204" pitchFamily="34" charset="0"/>
                  <a:cs typeface="Arial" panose="020B0604020202020204" pitchFamily="34" charset="0"/>
                </a:rPr>
                <a:t>2023/2024 учебного года</a:t>
              </a:r>
              <a:endParaRPr lang="ru-RU" sz="20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0" name="Прямоугольник 9"/>
            <p:cNvSpPr/>
            <p:nvPr/>
          </p:nvSpPr>
          <p:spPr>
            <a:xfrm>
              <a:off x="3409897" y="2801099"/>
              <a:ext cx="5389617" cy="587853"/>
            </a:xfrm>
            <a:prstGeom prst="rect">
              <a:avLst/>
            </a:prstGeom>
          </p:spPr>
          <p:txBody>
            <a:bodyPr wrap="square">
              <a:spAutoFit/>
            </a:bodyPr>
            <a:lstStyle/>
            <a:p>
              <a:pPr marL="457200" algn="ctr">
                <a:lnSpc>
                  <a:spcPct val="115000"/>
                </a:lnSpc>
                <a:spcAft>
                  <a:spcPts val="1000"/>
                </a:spcAft>
              </a:pPr>
              <a:r>
                <a:rPr lang="ru-RU" sz="2800" b="1" dirty="0">
                  <a:solidFill>
                    <a:srgbClr val="002060"/>
                  </a:solidFill>
                  <a:latin typeface="Arial" panose="020B0604020202020204" pitchFamily="34" charset="0"/>
                  <a:ea typeface="Calibri" panose="020F0502020204030204" pitchFamily="34" charset="0"/>
                  <a:cs typeface="Arial" panose="020B0604020202020204" pitchFamily="34" charset="0"/>
                </a:rPr>
                <a:t>АНАЛИЗ УСПЕВАЕМОСТИ </a:t>
              </a:r>
              <a:endParaRPr lang="en-US" sz="2800" b="1"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sp>
          <p:nvSpPr>
            <p:cNvPr id="11" name="TextBox 10"/>
            <p:cNvSpPr txBox="1"/>
            <p:nvPr/>
          </p:nvSpPr>
          <p:spPr>
            <a:xfrm>
              <a:off x="3366711" y="765810"/>
              <a:ext cx="5475986" cy="338554"/>
            </a:xfrm>
            <a:prstGeom prst="rect">
              <a:avLst/>
            </a:prstGeom>
            <a:noFill/>
          </p:spPr>
          <p:txBody>
            <a:bodyPr wrap="square" rtlCol="0">
              <a:spAutoFit/>
            </a:bodyPr>
            <a:lstStyle/>
            <a:p>
              <a:pPr algn="ctr"/>
              <a:r>
                <a:rPr lang="ru-RU" sz="1600" dirty="0">
                  <a:latin typeface="Arial" panose="020B0604020202020204" pitchFamily="34" charset="0"/>
                  <a:cs typeface="Arial" panose="020B0604020202020204" pitchFamily="34" charset="0"/>
                </a:rPr>
                <a:t>КГБПОУ «КАНСКИЙ ПОЛИТЕХНИЧЕСКИЙ КОЛЛЕДЖ»</a:t>
              </a:r>
            </a:p>
          </p:txBody>
        </p:sp>
      </p:grpSp>
      <p:sp>
        <p:nvSpPr>
          <p:cNvPr id="2" name="TextBox 1"/>
          <p:cNvSpPr txBox="1"/>
          <p:nvPr/>
        </p:nvSpPr>
        <p:spPr>
          <a:xfrm>
            <a:off x="4894206" y="3692846"/>
            <a:ext cx="1436915" cy="400110"/>
          </a:xfrm>
          <a:prstGeom prst="rect">
            <a:avLst/>
          </a:prstGeom>
          <a:noFill/>
        </p:spPr>
        <p:txBody>
          <a:bodyPr wrap="square" rtlCol="0">
            <a:spAutoFit/>
          </a:bodyPr>
          <a:lstStyle/>
          <a:p>
            <a:pPr algn="ctr"/>
            <a:r>
              <a:rPr lang="ru-RU" sz="2000" u="sng" dirty="0">
                <a:solidFill>
                  <a:srgbClr val="C00000"/>
                </a:solidFill>
                <a:latin typeface="Arial" panose="020B0604020202020204" pitchFamily="34" charset="0"/>
                <a:cs typeface="Arial" panose="020B0604020202020204" pitchFamily="34" charset="0"/>
              </a:rPr>
              <a:t>22-171</a:t>
            </a:r>
            <a:endParaRPr lang="ru-RU" u="sng" dirty="0">
              <a:solidFill>
                <a:srgbClr val="C00000"/>
              </a:solidFill>
              <a:latin typeface="Arial" panose="020B0604020202020204" pitchFamily="34" charset="0"/>
              <a:cs typeface="Arial" panose="020B0604020202020204" pitchFamily="34" charset="0"/>
            </a:endParaRPr>
          </a:p>
        </p:txBody>
      </p:sp>
      <p:sp>
        <p:nvSpPr>
          <p:cNvPr id="7" name="TextBox 6"/>
          <p:cNvSpPr txBox="1"/>
          <p:nvPr/>
        </p:nvSpPr>
        <p:spPr>
          <a:xfrm>
            <a:off x="6331121" y="3692846"/>
            <a:ext cx="1384674" cy="400110"/>
          </a:xfrm>
          <a:prstGeom prst="rect">
            <a:avLst/>
          </a:prstGeom>
          <a:noFill/>
        </p:spPr>
        <p:txBody>
          <a:bodyPr wrap="square" rtlCol="0">
            <a:spAutoFit/>
          </a:bodyPr>
          <a:lstStyle/>
          <a:p>
            <a:pPr algn="ctr"/>
            <a:r>
              <a:rPr lang="ru-RU" sz="2000" u="sng" dirty="0">
                <a:solidFill>
                  <a:srgbClr val="C00000"/>
                </a:solidFill>
                <a:latin typeface="Arial" panose="020B0604020202020204" pitchFamily="34" charset="0"/>
                <a:cs typeface="Arial" panose="020B0604020202020204" pitchFamily="34" charset="0"/>
              </a:rPr>
              <a:t>октябрь</a:t>
            </a:r>
            <a:endParaRPr lang="ru-RU" u="sng"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6324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470163"/>
            <a:ext cx="12192000" cy="830997"/>
          </a:xfrm>
          <a:prstGeom prst="rect">
            <a:avLst/>
          </a:prstGeom>
        </p:spPr>
        <p:txBody>
          <a:bodyPr wrap="square">
            <a:spAutoFit/>
          </a:bodyPr>
          <a:lstStyle/>
          <a:p>
            <a:pPr lvl="0" algn="ctr"/>
            <a:r>
              <a:rPr lang="ru-RU" sz="2400" b="1" dirty="0">
                <a:solidFill>
                  <a:srgbClr val="002060"/>
                </a:solidFill>
                <a:latin typeface="Arial" panose="020B0604020202020204" pitchFamily="34" charset="0"/>
                <a:ea typeface="Calibri" panose="020F0502020204030204" pitchFamily="34" charset="0"/>
                <a:cs typeface="Arial" panose="020B0604020202020204" pitchFamily="34" charset="0"/>
              </a:rPr>
              <a:t>АНАЛИЗ ПОСЕЩАЕМОСТИ УЧЕБНЫХ ЗАНЯТИЙ, </a:t>
            </a:r>
          </a:p>
          <a:p>
            <a:pPr lvl="0" algn="ctr"/>
            <a:r>
              <a:rPr lang="ru-RU" sz="2400" b="1">
                <a:solidFill>
                  <a:srgbClr val="002060"/>
                </a:solidFill>
                <a:latin typeface="Arial" panose="020B0604020202020204" pitchFamily="34" charset="0"/>
                <a:ea typeface="Calibri" panose="020F0502020204030204" pitchFamily="34" charset="0"/>
                <a:cs typeface="Arial" panose="020B0604020202020204" pitchFamily="34" charset="0"/>
              </a:rPr>
              <a:t>ПРИЧИНЫ ПРОПУСКОВ</a:t>
            </a:r>
            <a:endParaRPr lang="ru-RU" sz="2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2125723253"/>
              </p:ext>
            </p:extLst>
          </p:nvPr>
        </p:nvGraphicFramePr>
        <p:xfrm>
          <a:off x="1529906" y="2388978"/>
          <a:ext cx="9132188" cy="3217216"/>
        </p:xfrm>
        <a:graphic>
          <a:graphicData uri="http://schemas.openxmlformats.org/drawingml/2006/table">
            <a:tbl>
              <a:tblPr firstRow="1" bandRow="1">
                <a:tableStyleId>{5940675A-B579-460E-94D1-54222C63F5DA}</a:tableStyleId>
              </a:tblPr>
              <a:tblGrid>
                <a:gridCol w="3056893">
                  <a:extLst>
                    <a:ext uri="{9D8B030D-6E8A-4147-A177-3AD203B41FA5}">
                      <a16:colId xmlns:a16="http://schemas.microsoft.com/office/drawing/2014/main" val="20000"/>
                    </a:ext>
                  </a:extLst>
                </a:gridCol>
                <a:gridCol w="1911389">
                  <a:extLst>
                    <a:ext uri="{9D8B030D-6E8A-4147-A177-3AD203B41FA5}">
                      <a16:colId xmlns:a16="http://schemas.microsoft.com/office/drawing/2014/main" val="20001"/>
                    </a:ext>
                  </a:extLst>
                </a:gridCol>
                <a:gridCol w="2081953">
                  <a:extLst>
                    <a:ext uri="{9D8B030D-6E8A-4147-A177-3AD203B41FA5}">
                      <a16:colId xmlns:a16="http://schemas.microsoft.com/office/drawing/2014/main" val="20002"/>
                    </a:ext>
                  </a:extLst>
                </a:gridCol>
                <a:gridCol w="2081953">
                  <a:extLst>
                    <a:ext uri="{9D8B030D-6E8A-4147-A177-3AD203B41FA5}">
                      <a16:colId xmlns:a16="http://schemas.microsoft.com/office/drawing/2014/main" val="20003"/>
                    </a:ext>
                  </a:extLst>
                </a:gridCol>
              </a:tblGrid>
              <a:tr h="370840">
                <a:tc rowSpan="2">
                  <a:txBody>
                    <a:bodyPr/>
                    <a:lstStyle/>
                    <a:p>
                      <a:pPr algn="ctr"/>
                      <a:r>
                        <a:rPr lang="ru-RU" sz="1600" dirty="0">
                          <a:latin typeface="Arial" panose="020B0604020202020204" pitchFamily="34" charset="0"/>
                          <a:cs typeface="Arial" panose="020B0604020202020204" pitchFamily="34" charset="0"/>
                        </a:rPr>
                        <a:t>ФИО</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rowSpan="2">
                  <a:txBody>
                    <a:bodyPr/>
                    <a:lstStyle/>
                    <a:p>
                      <a:pPr algn="ctr">
                        <a:tabLst>
                          <a:tab pos="1254125" algn="l"/>
                        </a:tabLst>
                      </a:pPr>
                      <a:r>
                        <a:rPr lang="ru-RU" sz="1600" dirty="0">
                          <a:latin typeface="Arial" panose="020B0604020202020204" pitchFamily="34" charset="0"/>
                          <a:cs typeface="Arial" panose="020B0604020202020204" pitchFamily="34" charset="0"/>
                        </a:rPr>
                        <a:t>Количество пропусков, час.</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gridSpan="2">
                  <a:txBody>
                    <a:bodyPr/>
                    <a:lstStyle/>
                    <a:p>
                      <a:pPr algn="ctr"/>
                      <a:r>
                        <a:rPr lang="ru-RU" sz="1600" dirty="0">
                          <a:latin typeface="Arial" panose="020B0604020202020204" pitchFamily="34" charset="0"/>
                          <a:cs typeface="Arial" panose="020B0604020202020204" pitchFamily="34" charset="0"/>
                        </a:rPr>
                        <a:t>в т.ч.</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hMerge="1">
                  <a:txBody>
                    <a:bodyPr/>
                    <a:lstStyle/>
                    <a:p>
                      <a:endParaRPr lang="ru-RU" dirty="0"/>
                    </a:p>
                  </a:txBody>
                  <a:tcPr/>
                </a:tc>
                <a:extLst>
                  <a:ext uri="{0D108BD9-81ED-4DB2-BD59-A6C34878D82A}">
                    <a16:rowId xmlns:a16="http://schemas.microsoft.com/office/drawing/2014/main" val="10000"/>
                  </a:ext>
                </a:extLst>
              </a:tr>
              <a:tr h="621336">
                <a:tc vMerge="1">
                  <a:txBody>
                    <a:bodyPr/>
                    <a:lstStyle/>
                    <a:p>
                      <a:endParaRPr lang="ru-RU" dirty="0"/>
                    </a:p>
                  </a:txBody>
                  <a:tcPr/>
                </a:tc>
                <a:tc vMerge="1">
                  <a:txBody>
                    <a:bodyPr/>
                    <a:lstStyle/>
                    <a:p>
                      <a:endParaRPr lang="ru-RU" dirty="0"/>
                    </a:p>
                  </a:txBody>
                  <a:tcPr/>
                </a:tc>
                <a:tc>
                  <a:txBody>
                    <a:bodyPr/>
                    <a:lstStyle/>
                    <a:p>
                      <a:pPr algn="ctr"/>
                      <a:r>
                        <a:rPr lang="ru-RU" sz="1600" dirty="0">
                          <a:latin typeface="Arial" panose="020B0604020202020204" pitchFamily="34" charset="0"/>
                          <a:cs typeface="Arial" panose="020B0604020202020204" pitchFamily="34" charset="0"/>
                        </a:rPr>
                        <a:t>по уважительной причине </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ctr"/>
                      <a:r>
                        <a:rPr lang="ru-RU" sz="1600" dirty="0">
                          <a:latin typeface="Arial" panose="020B0604020202020204" pitchFamily="34" charset="0"/>
                          <a:cs typeface="Arial" panose="020B0604020202020204" pitchFamily="34" charset="0"/>
                        </a:rPr>
                        <a:t>без уважительной причины</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370840">
                <a:tc>
                  <a:txBody>
                    <a:bodyPr/>
                    <a:lstStyle/>
                    <a:p>
                      <a:r>
                        <a:rPr lang="ru-RU" sz="1400" dirty="0">
                          <a:solidFill>
                            <a:srgbClr val="C00000"/>
                          </a:solidFill>
                          <a:latin typeface="Arial" panose="020B0604020202020204" pitchFamily="34" charset="0"/>
                          <a:cs typeface="Arial" panose="020B0604020202020204" pitchFamily="34" charset="0"/>
                        </a:rPr>
                        <a:t>1 Иванов АА</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endParaRPr lang="ru-RU" dirty="0">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endParaRPr lang="ru-RU" dirty="0">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endParaRPr lang="ru-RU" dirty="0">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r>
                        <a:rPr lang="ru-RU" sz="1400" dirty="0">
                          <a:solidFill>
                            <a:srgbClr val="C00000"/>
                          </a:solidFill>
                          <a:latin typeface="Arial" panose="020B0604020202020204" pitchFamily="34" charset="0"/>
                          <a:cs typeface="Arial" panose="020B0604020202020204" pitchFamily="34" charset="0"/>
                        </a:rPr>
                        <a:t>2 Петров АА</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endParaRPr lang="ru-RU" dirty="0">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endParaRPr lang="ru-RU" dirty="0">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endParaRPr lang="ru-RU" dirty="0">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r>
                        <a:rPr lang="ru-RU" sz="1400" dirty="0">
                          <a:solidFill>
                            <a:srgbClr val="C00000"/>
                          </a:solidFill>
                          <a:latin typeface="Arial" panose="020B0604020202020204" pitchFamily="34" charset="0"/>
                          <a:cs typeface="Arial" panose="020B0604020202020204" pitchFamily="34" charset="0"/>
                        </a:rPr>
                        <a:t>3 …</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endParaRPr lang="ru-RU" dirty="0">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endParaRPr lang="ru-RU" dirty="0">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endParaRPr lang="ru-RU" dirty="0">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4"/>
                  </a:ext>
                </a:extLst>
              </a:tr>
              <a:tr h="370840">
                <a:tc>
                  <a:txBody>
                    <a:bodyPr/>
                    <a:lstStyle/>
                    <a:p>
                      <a:endParaRPr lang="ru-RU" sz="1400" dirty="0">
                        <a:solidFill>
                          <a:srgbClr val="C00000"/>
                        </a:solidFill>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endParaRPr lang="ru-RU">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endParaRPr lang="ru-RU" dirty="0">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endParaRPr lang="ru-RU" dirty="0">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5"/>
                  </a:ext>
                </a:extLst>
              </a:tr>
              <a:tr h="370840">
                <a:tc>
                  <a:txBody>
                    <a:bodyPr/>
                    <a:lstStyle/>
                    <a:p>
                      <a:endParaRPr lang="ru-RU" sz="1400" dirty="0">
                        <a:solidFill>
                          <a:srgbClr val="C00000"/>
                        </a:solidFill>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endParaRPr lang="ru-RU">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endParaRPr lang="ru-RU" dirty="0">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endParaRPr lang="ru-RU" dirty="0">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6"/>
                  </a:ext>
                </a:extLst>
              </a:tr>
              <a:tr h="370840">
                <a:tc>
                  <a:txBody>
                    <a:bodyPr/>
                    <a:lstStyle/>
                    <a:p>
                      <a:endParaRPr lang="ru-RU" sz="1400" dirty="0">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endParaRPr lang="ru-RU">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endParaRPr lang="ru-RU" dirty="0">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endParaRPr lang="ru-RU" dirty="0">
                        <a:latin typeface="Arial" panose="020B0604020202020204" pitchFamily="34" charset="0"/>
                        <a:cs typeface="Arial" panose="020B0604020202020204" pitchFamily="34" charset="0"/>
                      </a:endParaRP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246987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463961"/>
            <a:ext cx="12192000" cy="461665"/>
          </a:xfrm>
          <a:prstGeom prst="rect">
            <a:avLst/>
          </a:prstGeom>
        </p:spPr>
        <p:txBody>
          <a:bodyPr wrap="square">
            <a:spAutoFit/>
          </a:bodyPr>
          <a:lstStyle/>
          <a:p>
            <a:pPr lvl="0" algn="ctr"/>
            <a:r>
              <a:rPr lang="ru-RU" sz="2400" b="1" dirty="0">
                <a:solidFill>
                  <a:srgbClr val="002060"/>
                </a:solidFill>
                <a:latin typeface="Arial" panose="020B0604020202020204" pitchFamily="34" charset="0"/>
                <a:ea typeface="Calibri" panose="020F0502020204030204" pitchFamily="34" charset="0"/>
                <a:cs typeface="Arial" panose="020B0604020202020204" pitchFamily="34" charset="0"/>
              </a:rPr>
              <a:t>АНАЛИЗ АТТЕСТАЦИИ ЗА </a:t>
            </a:r>
            <a:r>
              <a:rPr lang="ru-RU" sz="2400" b="1" dirty="0">
                <a:solidFill>
                  <a:srgbClr val="FF0000"/>
                </a:solidFill>
                <a:latin typeface="Arial" panose="020B0604020202020204" pitchFamily="34" charset="0"/>
                <a:ea typeface="Calibri" panose="020F0502020204030204" pitchFamily="34" charset="0"/>
                <a:cs typeface="Arial" panose="020B0604020202020204" pitchFamily="34" charset="0"/>
              </a:rPr>
              <a:t>МЕСЯЦ / СЕМЕСТР</a:t>
            </a:r>
            <a:endParaRPr lang="ru-RU" sz="24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1688388397"/>
              </p:ext>
            </p:extLst>
          </p:nvPr>
        </p:nvGraphicFramePr>
        <p:xfrm>
          <a:off x="369713" y="2915528"/>
          <a:ext cx="8317087" cy="2815638"/>
        </p:xfrm>
        <a:graphic>
          <a:graphicData uri="http://schemas.openxmlformats.org/drawingml/2006/table">
            <a:tbl>
              <a:tblPr firstRow="1" bandRow="1">
                <a:tableStyleId>{5940675A-B579-460E-94D1-54222C63F5DA}</a:tableStyleId>
              </a:tblPr>
              <a:tblGrid>
                <a:gridCol w="2311513">
                  <a:extLst>
                    <a:ext uri="{9D8B030D-6E8A-4147-A177-3AD203B41FA5}">
                      <a16:colId xmlns:a16="http://schemas.microsoft.com/office/drawing/2014/main" val="20000"/>
                    </a:ext>
                  </a:extLst>
                </a:gridCol>
                <a:gridCol w="6005574">
                  <a:extLst>
                    <a:ext uri="{9D8B030D-6E8A-4147-A177-3AD203B41FA5}">
                      <a16:colId xmlns:a16="http://schemas.microsoft.com/office/drawing/2014/main" val="20001"/>
                    </a:ext>
                  </a:extLst>
                </a:gridCol>
              </a:tblGrid>
              <a:tr h="541391">
                <a:tc>
                  <a:txBody>
                    <a:bodyPr/>
                    <a:lstStyle/>
                    <a:p>
                      <a:pPr algn="l"/>
                      <a:r>
                        <a:rPr lang="ru-RU" sz="1600" dirty="0">
                          <a:latin typeface="Arial" panose="020B0604020202020204" pitchFamily="34" charset="0"/>
                          <a:cs typeface="Arial" panose="020B0604020202020204" pitchFamily="34" charset="0"/>
                        </a:rPr>
                        <a:t>учебный год</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l"/>
                      <a:r>
                        <a:rPr lang="ru-RU" sz="1600" dirty="0">
                          <a:solidFill>
                            <a:srgbClr val="C00000"/>
                          </a:solidFill>
                          <a:latin typeface="Arial" panose="020B0604020202020204" pitchFamily="34" charset="0"/>
                          <a:cs typeface="Arial" panose="020B0604020202020204" pitchFamily="34" charset="0"/>
                        </a:rPr>
                        <a:t>2023-2024</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0"/>
                  </a:ext>
                </a:extLst>
              </a:tr>
              <a:tr h="541391">
                <a:tc>
                  <a:txBody>
                    <a:bodyPr/>
                    <a:lstStyle/>
                    <a:p>
                      <a:pPr algn="l"/>
                      <a:r>
                        <a:rPr lang="ru-RU" sz="1600" dirty="0">
                          <a:latin typeface="Arial" panose="020B0604020202020204" pitchFamily="34" charset="0"/>
                          <a:cs typeface="Arial" panose="020B0604020202020204" pitchFamily="34" charset="0"/>
                        </a:rPr>
                        <a:t>учебная группа</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l"/>
                      <a:r>
                        <a:rPr lang="ru-RU" sz="1600" dirty="0">
                          <a:solidFill>
                            <a:srgbClr val="C00000"/>
                          </a:solidFill>
                          <a:latin typeface="Arial" panose="020B0604020202020204" pitchFamily="34" charset="0"/>
                          <a:cs typeface="Arial" panose="020B0604020202020204" pitchFamily="34" charset="0"/>
                        </a:rPr>
                        <a:t>22-171</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1"/>
                  </a:ext>
                </a:extLst>
              </a:tr>
              <a:tr h="650074">
                <a:tc>
                  <a:txBody>
                    <a:bodyPr/>
                    <a:lstStyle/>
                    <a:p>
                      <a:pPr algn="l"/>
                      <a:r>
                        <a:rPr lang="ru-RU" sz="1600" dirty="0">
                          <a:latin typeface="Arial" panose="020B0604020202020204" pitchFamily="34" charset="0"/>
                          <a:cs typeface="Arial" panose="020B0604020202020204" pitchFamily="34" charset="0"/>
                        </a:rPr>
                        <a:t>специальность / профессия</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l"/>
                      <a:r>
                        <a:rPr lang="ru-RU" sz="1600" dirty="0">
                          <a:solidFill>
                            <a:srgbClr val="C00000"/>
                          </a:solidFill>
                          <a:latin typeface="Arial" panose="020B0604020202020204" pitchFamily="34" charset="0"/>
                          <a:cs typeface="Arial" panose="020B0604020202020204" pitchFamily="34" charset="0"/>
                        </a:rPr>
                        <a:t>21.02.05 Земельно-имущественные отношения</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2"/>
                  </a:ext>
                </a:extLst>
              </a:tr>
              <a:tr h="541391">
                <a:tc>
                  <a:txBody>
                    <a:bodyPr/>
                    <a:lstStyle/>
                    <a:p>
                      <a:pPr algn="l"/>
                      <a:r>
                        <a:rPr lang="ru-RU" sz="1600" dirty="0">
                          <a:latin typeface="Arial" panose="020B0604020202020204" pitchFamily="34" charset="0"/>
                          <a:cs typeface="Arial" panose="020B0604020202020204" pitchFamily="34" charset="0"/>
                        </a:rPr>
                        <a:t>курс</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l"/>
                      <a:r>
                        <a:rPr lang="ru-RU" sz="1600" dirty="0">
                          <a:solidFill>
                            <a:srgbClr val="C00000"/>
                          </a:solidFill>
                          <a:latin typeface="Arial" panose="020B0604020202020204" pitchFamily="34" charset="0"/>
                          <a:cs typeface="Arial" panose="020B0604020202020204" pitchFamily="34" charset="0"/>
                        </a:rPr>
                        <a:t>2</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3"/>
                  </a:ext>
                </a:extLst>
              </a:tr>
              <a:tr h="541391">
                <a:tc>
                  <a:txBody>
                    <a:bodyPr/>
                    <a:lstStyle/>
                    <a:p>
                      <a:pPr algn="l"/>
                      <a:r>
                        <a:rPr lang="ru-RU" sz="1600" dirty="0">
                          <a:latin typeface="Arial" panose="020B0604020202020204" pitchFamily="34" charset="0"/>
                          <a:cs typeface="Arial" panose="020B0604020202020204" pitchFamily="34" charset="0"/>
                        </a:rPr>
                        <a:t>семестр, месяц</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l"/>
                      <a:r>
                        <a:rPr lang="ru-RU" sz="1600" dirty="0">
                          <a:solidFill>
                            <a:srgbClr val="C00000"/>
                          </a:solidFill>
                          <a:latin typeface="Arial" panose="020B0604020202020204" pitchFamily="34" charset="0"/>
                          <a:cs typeface="Arial" panose="020B0604020202020204" pitchFamily="34" charset="0"/>
                        </a:rPr>
                        <a:t>1 / октябрь</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1" name="Прямоугольник 10"/>
          <p:cNvSpPr/>
          <p:nvPr/>
        </p:nvSpPr>
        <p:spPr>
          <a:xfrm>
            <a:off x="2860915" y="2184999"/>
            <a:ext cx="6470169" cy="383823"/>
          </a:xfrm>
          <a:prstGeom prst="rect">
            <a:avLst/>
          </a:prstGeom>
        </p:spPr>
        <p:txBody>
          <a:bodyPr wrap="none">
            <a:spAutoFit/>
          </a:bodyPr>
          <a:lstStyle/>
          <a:p>
            <a:pPr algn="ctr">
              <a:lnSpc>
                <a:spcPct val="115000"/>
              </a:lnSpc>
              <a:spcAft>
                <a:spcPts val="0"/>
              </a:spcAft>
            </a:pPr>
            <a:r>
              <a:rPr lang="ru-RU" b="1" dirty="0">
                <a:solidFill>
                  <a:schemeClr val="accent5">
                    <a:lumMod val="75000"/>
                  </a:schemeClr>
                </a:solidFill>
                <a:latin typeface="Arial" panose="020B0604020202020204" pitchFamily="34" charset="0"/>
                <a:ea typeface="Calibri" panose="020F0502020204030204" pitchFamily="34" charset="0"/>
                <a:cs typeface="Arial" panose="020B0604020202020204" pitchFamily="34" charset="0"/>
              </a:rPr>
              <a:t>СВОДНАЯ ВЕДОМОСТЬ ЕЖЕМЕСЯЧНОЙ АТТЕСТАЦИИ</a:t>
            </a:r>
            <a:endParaRPr lang="ru-RU" sz="1600" b="1" dirty="0">
              <a:solidFill>
                <a:schemeClr val="accent5">
                  <a:lumMod val="75000"/>
                </a:schemeClr>
              </a:solidFill>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13" name="Таблица 12"/>
          <p:cNvGraphicFramePr>
            <a:graphicFrameLocks noGrp="1"/>
          </p:cNvGraphicFramePr>
          <p:nvPr>
            <p:extLst>
              <p:ext uri="{D42A27DB-BD31-4B8C-83A1-F6EECF244321}">
                <p14:modId xmlns:p14="http://schemas.microsoft.com/office/powerpoint/2010/main" val="4142605603"/>
              </p:ext>
            </p:extLst>
          </p:nvPr>
        </p:nvGraphicFramePr>
        <p:xfrm>
          <a:off x="8879806" y="3255794"/>
          <a:ext cx="2921669" cy="2135105"/>
        </p:xfrm>
        <a:graphic>
          <a:graphicData uri="http://schemas.openxmlformats.org/drawingml/2006/table">
            <a:tbl>
              <a:tblPr firstRow="1" bandRow="1">
                <a:tableStyleId>{5940675A-B579-460E-94D1-54222C63F5DA}</a:tableStyleId>
              </a:tblPr>
              <a:tblGrid>
                <a:gridCol w="1426861">
                  <a:extLst>
                    <a:ext uri="{9D8B030D-6E8A-4147-A177-3AD203B41FA5}">
                      <a16:colId xmlns:a16="http://schemas.microsoft.com/office/drawing/2014/main" val="20000"/>
                    </a:ext>
                  </a:extLst>
                </a:gridCol>
                <a:gridCol w="1494808">
                  <a:extLst>
                    <a:ext uri="{9D8B030D-6E8A-4147-A177-3AD203B41FA5}">
                      <a16:colId xmlns:a16="http://schemas.microsoft.com/office/drawing/2014/main" val="20001"/>
                    </a:ext>
                  </a:extLst>
                </a:gridCol>
              </a:tblGrid>
              <a:tr h="427021">
                <a:tc>
                  <a:txBody>
                    <a:bodyPr/>
                    <a:lstStyle/>
                    <a:p>
                      <a:pPr algn="l"/>
                      <a:r>
                        <a:rPr lang="ru-RU" sz="1600" dirty="0">
                          <a:latin typeface="Arial" panose="020B0604020202020204" pitchFamily="34" charset="0"/>
                          <a:cs typeface="Arial" panose="020B0604020202020204" pitchFamily="34" charset="0"/>
                        </a:rPr>
                        <a:t>У, %</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ctr"/>
                      <a:r>
                        <a:rPr lang="ru-RU" sz="1400" dirty="0">
                          <a:solidFill>
                            <a:srgbClr val="C00000"/>
                          </a:solidFill>
                          <a:latin typeface="Arial" panose="020B0604020202020204" pitchFamily="34" charset="0"/>
                          <a:cs typeface="Arial" panose="020B0604020202020204" pitchFamily="34" charset="0"/>
                        </a:rPr>
                        <a:t>100</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0"/>
                  </a:ext>
                </a:extLst>
              </a:tr>
              <a:tr h="427021">
                <a:tc>
                  <a:txBody>
                    <a:bodyPr/>
                    <a:lstStyle/>
                    <a:p>
                      <a:pPr algn="l"/>
                      <a:r>
                        <a:rPr lang="ru-RU" sz="1600" dirty="0">
                          <a:latin typeface="Arial" panose="020B0604020202020204" pitchFamily="34" charset="0"/>
                          <a:cs typeface="Arial" panose="020B0604020202020204" pitchFamily="34" charset="0"/>
                        </a:rPr>
                        <a:t>К, %</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ctr"/>
                      <a:r>
                        <a:rPr lang="ru-RU" sz="1400" dirty="0">
                          <a:solidFill>
                            <a:srgbClr val="C00000"/>
                          </a:solidFill>
                          <a:latin typeface="Arial" panose="020B0604020202020204" pitchFamily="34" charset="0"/>
                          <a:cs typeface="Arial" panose="020B0604020202020204" pitchFamily="34" charset="0"/>
                        </a:rPr>
                        <a:t>50</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1"/>
                  </a:ext>
                </a:extLst>
              </a:tr>
              <a:tr h="427021">
                <a:tc>
                  <a:txBody>
                    <a:bodyPr/>
                    <a:lstStyle/>
                    <a:p>
                      <a:pPr algn="l"/>
                      <a:r>
                        <a:rPr lang="ru-RU" sz="1600" dirty="0">
                          <a:latin typeface="Arial" panose="020B0604020202020204" pitchFamily="34" charset="0"/>
                          <a:cs typeface="Arial" panose="020B0604020202020204" pitchFamily="34" charset="0"/>
                        </a:rPr>
                        <a:t>отличников</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ctr"/>
                      <a:r>
                        <a:rPr lang="ru-RU" sz="1400" dirty="0">
                          <a:solidFill>
                            <a:srgbClr val="C00000"/>
                          </a:solidFill>
                          <a:latin typeface="Arial" panose="020B0604020202020204" pitchFamily="34" charset="0"/>
                          <a:cs typeface="Arial" panose="020B0604020202020204" pitchFamily="34" charset="0"/>
                        </a:rPr>
                        <a:t>5</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2"/>
                  </a:ext>
                </a:extLst>
              </a:tr>
              <a:tr h="427021">
                <a:tc>
                  <a:txBody>
                    <a:bodyPr/>
                    <a:lstStyle/>
                    <a:p>
                      <a:pPr algn="l"/>
                      <a:r>
                        <a:rPr lang="ru-RU" sz="1600" dirty="0">
                          <a:latin typeface="Arial" panose="020B0604020202020204" pitchFamily="34" charset="0"/>
                          <a:cs typeface="Arial" panose="020B0604020202020204" pitchFamily="34" charset="0"/>
                        </a:rPr>
                        <a:t>ударников</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ctr"/>
                      <a:r>
                        <a:rPr lang="ru-RU" sz="1400" dirty="0">
                          <a:solidFill>
                            <a:srgbClr val="C00000"/>
                          </a:solidFill>
                          <a:latin typeface="Arial" panose="020B0604020202020204" pitchFamily="34" charset="0"/>
                          <a:cs typeface="Arial" panose="020B0604020202020204" pitchFamily="34" charset="0"/>
                        </a:rPr>
                        <a:t>5</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3"/>
                  </a:ext>
                </a:extLst>
              </a:tr>
              <a:tr h="427021">
                <a:tc>
                  <a:txBody>
                    <a:bodyPr/>
                    <a:lstStyle/>
                    <a:p>
                      <a:pPr algn="l"/>
                      <a:r>
                        <a:rPr lang="ru-RU" sz="1600" dirty="0" err="1">
                          <a:latin typeface="Arial" panose="020B0604020202020204" pitchFamily="34" charset="0"/>
                          <a:cs typeface="Arial" panose="020B0604020202020204" pitchFamily="34" charset="0"/>
                        </a:rPr>
                        <a:t>неуспев</a:t>
                      </a:r>
                      <a:r>
                        <a:rPr lang="ru-RU" sz="1600" dirty="0">
                          <a:latin typeface="Arial" panose="020B0604020202020204" pitchFamily="34" charset="0"/>
                          <a:cs typeface="Arial" panose="020B0604020202020204" pitchFamily="34" charset="0"/>
                        </a:rPr>
                        <a:t>.</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ctr"/>
                      <a:r>
                        <a:rPr lang="ru-RU" sz="1400" dirty="0">
                          <a:solidFill>
                            <a:srgbClr val="C00000"/>
                          </a:solidFill>
                          <a:latin typeface="Arial" panose="020B0604020202020204" pitchFamily="34" charset="0"/>
                          <a:cs typeface="Arial" panose="020B0604020202020204" pitchFamily="34" charset="0"/>
                        </a:rPr>
                        <a:t>5</a:t>
                      </a:r>
                    </a:p>
                  </a:txBody>
                  <a:tcPr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456775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Таблица 6"/>
          <p:cNvGraphicFramePr>
            <a:graphicFrameLocks noGrp="1"/>
          </p:cNvGraphicFramePr>
          <p:nvPr>
            <p:extLst>
              <p:ext uri="{D42A27DB-BD31-4B8C-83A1-F6EECF244321}">
                <p14:modId xmlns:p14="http://schemas.microsoft.com/office/powerpoint/2010/main" val="907021669"/>
              </p:ext>
            </p:extLst>
          </p:nvPr>
        </p:nvGraphicFramePr>
        <p:xfrm>
          <a:off x="2137143" y="53165"/>
          <a:ext cx="8066405" cy="6730370"/>
        </p:xfrm>
        <a:graphic>
          <a:graphicData uri="http://schemas.openxmlformats.org/drawingml/2006/table">
            <a:tbl>
              <a:tblPr firstRow="1" firstCol="1" bandRow="1">
                <a:tableStyleId>{5940675A-B579-460E-94D1-54222C63F5DA}</a:tableStyleId>
              </a:tblPr>
              <a:tblGrid>
                <a:gridCol w="1886315">
                  <a:extLst>
                    <a:ext uri="{9D8B030D-6E8A-4147-A177-3AD203B41FA5}">
                      <a16:colId xmlns:a16="http://schemas.microsoft.com/office/drawing/2014/main" val="20000"/>
                    </a:ext>
                  </a:extLst>
                </a:gridCol>
                <a:gridCol w="441435">
                  <a:extLst>
                    <a:ext uri="{9D8B030D-6E8A-4147-A177-3AD203B41FA5}">
                      <a16:colId xmlns:a16="http://schemas.microsoft.com/office/drawing/2014/main" val="20001"/>
                    </a:ext>
                  </a:extLst>
                </a:gridCol>
                <a:gridCol w="441435">
                  <a:extLst>
                    <a:ext uri="{9D8B030D-6E8A-4147-A177-3AD203B41FA5}">
                      <a16:colId xmlns:a16="http://schemas.microsoft.com/office/drawing/2014/main" val="20002"/>
                    </a:ext>
                  </a:extLst>
                </a:gridCol>
                <a:gridCol w="441435">
                  <a:extLst>
                    <a:ext uri="{9D8B030D-6E8A-4147-A177-3AD203B41FA5}">
                      <a16:colId xmlns:a16="http://schemas.microsoft.com/office/drawing/2014/main" val="20003"/>
                    </a:ext>
                  </a:extLst>
                </a:gridCol>
                <a:gridCol w="441435">
                  <a:extLst>
                    <a:ext uri="{9D8B030D-6E8A-4147-A177-3AD203B41FA5}">
                      <a16:colId xmlns:a16="http://schemas.microsoft.com/office/drawing/2014/main" val="20004"/>
                    </a:ext>
                  </a:extLst>
                </a:gridCol>
                <a:gridCol w="441435">
                  <a:extLst>
                    <a:ext uri="{9D8B030D-6E8A-4147-A177-3AD203B41FA5}">
                      <a16:colId xmlns:a16="http://schemas.microsoft.com/office/drawing/2014/main" val="20005"/>
                    </a:ext>
                  </a:extLst>
                </a:gridCol>
                <a:gridCol w="441435">
                  <a:extLst>
                    <a:ext uri="{9D8B030D-6E8A-4147-A177-3AD203B41FA5}">
                      <a16:colId xmlns:a16="http://schemas.microsoft.com/office/drawing/2014/main" val="20006"/>
                    </a:ext>
                  </a:extLst>
                </a:gridCol>
                <a:gridCol w="441435">
                  <a:extLst>
                    <a:ext uri="{9D8B030D-6E8A-4147-A177-3AD203B41FA5}">
                      <a16:colId xmlns:a16="http://schemas.microsoft.com/office/drawing/2014/main" val="20007"/>
                    </a:ext>
                  </a:extLst>
                </a:gridCol>
                <a:gridCol w="441435">
                  <a:extLst>
                    <a:ext uri="{9D8B030D-6E8A-4147-A177-3AD203B41FA5}">
                      <a16:colId xmlns:a16="http://schemas.microsoft.com/office/drawing/2014/main" val="20008"/>
                    </a:ext>
                  </a:extLst>
                </a:gridCol>
                <a:gridCol w="441435">
                  <a:extLst>
                    <a:ext uri="{9D8B030D-6E8A-4147-A177-3AD203B41FA5}">
                      <a16:colId xmlns:a16="http://schemas.microsoft.com/office/drawing/2014/main" val="20009"/>
                    </a:ext>
                  </a:extLst>
                </a:gridCol>
                <a:gridCol w="441435">
                  <a:extLst>
                    <a:ext uri="{9D8B030D-6E8A-4147-A177-3AD203B41FA5}">
                      <a16:colId xmlns:a16="http://schemas.microsoft.com/office/drawing/2014/main" val="20010"/>
                    </a:ext>
                  </a:extLst>
                </a:gridCol>
                <a:gridCol w="441435">
                  <a:extLst>
                    <a:ext uri="{9D8B030D-6E8A-4147-A177-3AD203B41FA5}">
                      <a16:colId xmlns:a16="http://schemas.microsoft.com/office/drawing/2014/main" val="20011"/>
                    </a:ext>
                  </a:extLst>
                </a:gridCol>
                <a:gridCol w="441435">
                  <a:extLst>
                    <a:ext uri="{9D8B030D-6E8A-4147-A177-3AD203B41FA5}">
                      <a16:colId xmlns:a16="http://schemas.microsoft.com/office/drawing/2014/main" val="20012"/>
                    </a:ext>
                  </a:extLst>
                </a:gridCol>
                <a:gridCol w="441435">
                  <a:extLst>
                    <a:ext uri="{9D8B030D-6E8A-4147-A177-3AD203B41FA5}">
                      <a16:colId xmlns:a16="http://schemas.microsoft.com/office/drawing/2014/main" val="20013"/>
                    </a:ext>
                  </a:extLst>
                </a:gridCol>
                <a:gridCol w="441435">
                  <a:extLst>
                    <a:ext uri="{9D8B030D-6E8A-4147-A177-3AD203B41FA5}">
                      <a16:colId xmlns:a16="http://schemas.microsoft.com/office/drawing/2014/main" val="20014"/>
                    </a:ext>
                  </a:extLst>
                </a:gridCol>
              </a:tblGrid>
              <a:tr h="2012320">
                <a:tc>
                  <a:txBody>
                    <a:bodyPr/>
                    <a:lstStyle/>
                    <a:p>
                      <a:pPr algn="ctr">
                        <a:lnSpc>
                          <a:spcPct val="100000"/>
                        </a:lnSpc>
                        <a:spcAft>
                          <a:spcPts val="0"/>
                        </a:spcAft>
                      </a:pPr>
                      <a:r>
                        <a:rPr lang="ru-RU" sz="1050" dirty="0">
                          <a:effectLst/>
                          <a:latin typeface="Arial" panose="020B0604020202020204" pitchFamily="34" charset="0"/>
                          <a:cs typeface="Arial" panose="020B0604020202020204" pitchFamily="34" charset="0"/>
                        </a:rPr>
                        <a:t> ФИО / </a:t>
                      </a:r>
                    </a:p>
                    <a:p>
                      <a:pPr algn="ctr">
                        <a:lnSpc>
                          <a:spcPct val="100000"/>
                        </a:lnSpc>
                        <a:spcAft>
                          <a:spcPts val="0"/>
                        </a:spcAft>
                      </a:pPr>
                      <a:r>
                        <a:rPr lang="ru-RU" sz="1050" dirty="0">
                          <a:effectLst/>
                          <a:latin typeface="Arial" panose="020B0604020202020204" pitchFamily="34" charset="0"/>
                          <a:cs typeface="Arial" panose="020B0604020202020204" pitchFamily="34" charset="0"/>
                        </a:rPr>
                        <a:t>предмет / дисциплина</a:t>
                      </a:r>
                      <a:endParaRPr lang="ru-RU" sz="105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71755" marR="71755" algn="l">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Русский язык</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vert="vert27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71755" marR="71755" algn="l">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Математика</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vert="vert27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71755" marR="71755" algn="l">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Физика</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vert="vert27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71755" marR="71755" algn="l">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Информатика</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vert="vert27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71755" marR="71755" algn="l">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Литература </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vert="vert27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85725" indent="0" algn="l">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Родная литература</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vert="vert27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85725" indent="0" algn="l">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Иностранный язык</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vert="vert27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85725" indent="0" algn="l">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Физическая культура</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vert="vert27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85725" indent="0" algn="l">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Введение в специальность</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vert="vert27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85725" indent="0" algn="l">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Астрономия </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vert="vert27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85725" indent="0" algn="l">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История</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vert="vert27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85725" indent="0" algn="l">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ОБЖ</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vert="vert27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85725" indent="0" algn="l">
                        <a:lnSpc>
                          <a:spcPct val="100000"/>
                        </a:lnSpc>
                        <a:spcAft>
                          <a:spcPts val="0"/>
                        </a:spcAft>
                      </a:pP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vert="vert27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85725" indent="0" algn="l">
                        <a:lnSpc>
                          <a:spcPct val="100000"/>
                        </a:lnSpc>
                        <a:spcAft>
                          <a:spcPts val="0"/>
                        </a:spcAft>
                      </a:pP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vert="vert27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0"/>
                  </a:ext>
                </a:extLst>
              </a:tr>
              <a:tr h="216535">
                <a:tc>
                  <a:txBody>
                    <a:bodyPr/>
                    <a:lstStyle/>
                    <a:p>
                      <a:pPr marL="0" marR="69850" indent="0" algn="ctr">
                        <a:lnSpc>
                          <a:spcPct val="100000"/>
                        </a:lnSpc>
                        <a:spcAft>
                          <a:spcPts val="0"/>
                        </a:spcAft>
                        <a:tabLst>
                          <a:tab pos="2574925" algn="l"/>
                        </a:tabLst>
                      </a:pPr>
                      <a:r>
                        <a:rPr lang="ru-RU" sz="1000" kern="50" dirty="0">
                          <a:effectLst/>
                          <a:latin typeface="Arial" panose="020B0604020202020204" pitchFamily="34" charset="0"/>
                          <a:cs typeface="Arial" panose="020B0604020202020204" pitchFamily="34" charset="0"/>
                        </a:rPr>
                        <a:t>Форма промежуточной аттестации</a:t>
                      </a:r>
                      <a:endParaRPr lang="ru-RU" sz="1000" kern="50" dirty="0">
                        <a:effectLst/>
                        <a:latin typeface="Arial" panose="020B0604020202020204" pitchFamily="34" charset="0"/>
                        <a:ea typeface="DejaVu Sans"/>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marL="0" indent="0" algn="ctr">
                        <a:lnSpc>
                          <a:spcPct val="100000"/>
                        </a:lnSpc>
                        <a:spcAft>
                          <a:spcPts val="0"/>
                        </a:spcAft>
                      </a:pPr>
                      <a:r>
                        <a:rPr lang="ru-RU" sz="1000" kern="50" dirty="0">
                          <a:solidFill>
                            <a:srgbClr val="C00000"/>
                          </a:solidFill>
                          <a:effectLst/>
                          <a:latin typeface="Arial" panose="020B0604020202020204" pitchFamily="34" charset="0"/>
                          <a:cs typeface="Arial" panose="020B0604020202020204" pitchFamily="34" charset="0"/>
                        </a:rPr>
                        <a:t>Э</a:t>
                      </a:r>
                      <a:endParaRPr lang="ru-RU" sz="1000" kern="50" dirty="0">
                        <a:solidFill>
                          <a:srgbClr val="C00000"/>
                        </a:solidFill>
                        <a:effectLst/>
                        <a:latin typeface="Arial" panose="020B0604020202020204" pitchFamily="34" charset="0"/>
                        <a:ea typeface="DejaVu Sans"/>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Э</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Э</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Э</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ДЗ</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ДЗ</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ДЗ</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ДЗ</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ДЗ</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КР</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ЗАЧ</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r>
                        <a:rPr lang="ru-RU" sz="1000" dirty="0">
                          <a:solidFill>
                            <a:srgbClr val="C00000"/>
                          </a:solidFill>
                          <a:effectLst/>
                          <a:latin typeface="Arial" panose="020B0604020202020204" pitchFamily="34" charset="0"/>
                          <a:cs typeface="Arial" panose="020B0604020202020204" pitchFamily="34" charset="0"/>
                        </a:rPr>
                        <a:t>ЗАЧ</a:t>
                      </a: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tc>
                  <a:txBody>
                    <a:bodyPr/>
                    <a:lstStyle/>
                    <a:p>
                      <a:pPr algn="ctr">
                        <a:lnSpc>
                          <a:spcPct val="100000"/>
                        </a:lnSpc>
                        <a:spcAft>
                          <a:spcPts val="0"/>
                        </a:spcAft>
                      </a:pPr>
                      <a:endPar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1 </a:t>
                      </a:r>
                      <a:r>
                        <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rPr>
                        <a:t>Иванов АА</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2"/>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2 </a:t>
                      </a:r>
                      <a:r>
                        <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rPr>
                        <a:t>Петров АА</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3"/>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3 </a:t>
                      </a:r>
                      <a:r>
                        <a:rPr lang="ru-RU" sz="1000" dirty="0">
                          <a:solidFill>
                            <a:srgbClr val="C00000"/>
                          </a:solidFill>
                          <a:effectLst/>
                          <a:latin typeface="Arial" panose="020B0604020202020204" pitchFamily="34" charset="0"/>
                          <a:ea typeface="Calibri" panose="020F0502020204030204" pitchFamily="34" charset="0"/>
                          <a:cs typeface="Arial" panose="020B0604020202020204" pitchFamily="34" charset="0"/>
                        </a:rPr>
                        <a:t>…</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a:effectLst/>
                          <a:latin typeface="Arial" panose="020B0604020202020204" pitchFamily="34" charset="0"/>
                          <a:cs typeface="Arial" panose="020B0604020202020204" pitchFamily="34" charset="0"/>
                        </a:rPr>
                        <a:t> </a:t>
                      </a:r>
                      <a:endParaRPr lang="ru-RU" sz="10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4"/>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r>
                        <a:rPr lang="ru-RU" sz="1000" dirty="0">
                          <a:effectLst/>
                          <a:latin typeface="Arial" panose="020B0604020202020204" pitchFamily="34" charset="0"/>
                          <a:cs typeface="Arial" panose="020B0604020202020204" pitchFamily="34" charset="0"/>
                        </a:rPr>
                        <a:t> </a:t>
                      </a: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5"/>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6"/>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6 </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7"/>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7 </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8"/>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8 </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09"/>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9</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10"/>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10</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11"/>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11</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12"/>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12</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13"/>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13</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14"/>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14</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15"/>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15</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16"/>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16</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17"/>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17</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18"/>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18</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19"/>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19</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20"/>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20</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21"/>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21</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22"/>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22</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23"/>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23</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24"/>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24</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25"/>
                  </a:ext>
                </a:extLst>
              </a:tr>
              <a:tr h="176530">
                <a:tc>
                  <a:txBody>
                    <a:bodyPr/>
                    <a:lstStyle/>
                    <a:p>
                      <a:pPr marL="0" lvl="0" indent="0" algn="just">
                        <a:lnSpc>
                          <a:spcPct val="100000"/>
                        </a:lnSpc>
                        <a:spcAft>
                          <a:spcPts val="0"/>
                        </a:spcAft>
                        <a:buFont typeface="+mj-lt"/>
                        <a:buNone/>
                      </a:pPr>
                      <a:r>
                        <a:rPr lang="ru-RU" sz="1000" dirty="0">
                          <a:effectLst/>
                          <a:latin typeface="Arial" panose="020B0604020202020204" pitchFamily="34" charset="0"/>
                          <a:ea typeface="Calibri" panose="020F0502020204030204" pitchFamily="34" charset="0"/>
                          <a:cs typeface="Arial" panose="020B0604020202020204" pitchFamily="34" charset="0"/>
                        </a:rPr>
                        <a:t>25</a:t>
                      </a:r>
                    </a:p>
                  </a:txBody>
                  <a:tcPr marL="68580" marR="68580" marT="0" marB="0">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marL="3175"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ctr">
                        <a:lnSpc>
                          <a:spcPct val="100000"/>
                        </a:lnSpc>
                        <a:spcAft>
                          <a:spcPts val="0"/>
                        </a:spcAft>
                      </a:pPr>
                      <a:endParaRPr lang="ru-RU" sz="1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0026"/>
                  </a:ext>
                </a:extLst>
              </a:tr>
            </a:tbl>
          </a:graphicData>
        </a:graphic>
      </p:graphicFrame>
    </p:spTree>
    <p:extLst>
      <p:ext uri="{BB962C8B-B14F-4D97-AF65-F5344CB8AC3E}">
        <p14:creationId xmlns:p14="http://schemas.microsoft.com/office/powerpoint/2010/main" val="1238994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 y="483010"/>
            <a:ext cx="12191999" cy="830997"/>
          </a:xfrm>
          <a:prstGeom prst="rect">
            <a:avLst/>
          </a:prstGeom>
        </p:spPr>
        <p:txBody>
          <a:bodyPr wrap="square">
            <a:spAutoFit/>
          </a:bodyPr>
          <a:lstStyle/>
          <a:p>
            <a:pPr lvl="0" algn="ctr"/>
            <a:r>
              <a:rPr lang="ru-RU" sz="2400" b="1" dirty="0">
                <a:solidFill>
                  <a:srgbClr val="002060"/>
                </a:solidFill>
                <a:latin typeface="Arial" panose="020B0604020202020204" pitchFamily="34" charset="0"/>
                <a:ea typeface="Calibri" panose="020F0502020204030204" pitchFamily="34" charset="0"/>
                <a:cs typeface="Arial" panose="020B0604020202020204" pitchFamily="34" charset="0"/>
              </a:rPr>
              <a:t>ОЗНАКОМЛЕНИЕ С ГРАФИКАМИ ЛИКВИДАЦИИ </a:t>
            </a:r>
          </a:p>
          <a:p>
            <a:pPr lvl="0" algn="ctr"/>
            <a:r>
              <a:rPr lang="ru-RU" sz="2400" b="1" dirty="0">
                <a:solidFill>
                  <a:srgbClr val="002060"/>
                </a:solidFill>
                <a:latin typeface="Arial" panose="020B0604020202020204" pitchFamily="34" charset="0"/>
                <a:ea typeface="Calibri" panose="020F0502020204030204" pitchFamily="34" charset="0"/>
                <a:cs typeface="Arial" panose="020B0604020202020204" pitchFamily="34" charset="0"/>
              </a:rPr>
              <a:t>АКАДЕМИЧЕСКОЙ ЗАДОЛЖЕННОСТИ</a:t>
            </a:r>
            <a:endParaRPr lang="ru-RU" sz="2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2135137757"/>
              </p:ext>
            </p:extLst>
          </p:nvPr>
        </p:nvGraphicFramePr>
        <p:xfrm>
          <a:off x="440053" y="3146174"/>
          <a:ext cx="11311891" cy="2459611"/>
        </p:xfrm>
        <a:graphic>
          <a:graphicData uri="http://schemas.openxmlformats.org/drawingml/2006/table">
            <a:tbl>
              <a:tblPr>
                <a:tableStyleId>{5C22544A-7EE6-4342-B048-85BDC9FD1C3A}</a:tableStyleId>
              </a:tblPr>
              <a:tblGrid>
                <a:gridCol w="3987165">
                  <a:extLst>
                    <a:ext uri="{9D8B030D-6E8A-4147-A177-3AD203B41FA5}">
                      <a16:colId xmlns:a16="http://schemas.microsoft.com/office/drawing/2014/main" val="20000"/>
                    </a:ext>
                  </a:extLst>
                </a:gridCol>
                <a:gridCol w="2070809">
                  <a:extLst>
                    <a:ext uri="{9D8B030D-6E8A-4147-A177-3AD203B41FA5}">
                      <a16:colId xmlns:a16="http://schemas.microsoft.com/office/drawing/2014/main" val="20001"/>
                    </a:ext>
                  </a:extLst>
                </a:gridCol>
                <a:gridCol w="3074598">
                  <a:extLst>
                    <a:ext uri="{9D8B030D-6E8A-4147-A177-3AD203B41FA5}">
                      <a16:colId xmlns:a16="http://schemas.microsoft.com/office/drawing/2014/main" val="20002"/>
                    </a:ext>
                  </a:extLst>
                </a:gridCol>
                <a:gridCol w="2179319">
                  <a:extLst>
                    <a:ext uri="{9D8B030D-6E8A-4147-A177-3AD203B41FA5}">
                      <a16:colId xmlns:a16="http://schemas.microsoft.com/office/drawing/2014/main" val="20003"/>
                    </a:ext>
                  </a:extLst>
                </a:gridCol>
              </a:tblGrid>
              <a:tr h="347980">
                <a:tc>
                  <a:txBody>
                    <a:bodyPr/>
                    <a:lstStyle/>
                    <a:p>
                      <a:pPr marL="58420" algn="ctr">
                        <a:lnSpc>
                          <a:spcPct val="115000"/>
                        </a:lnSpc>
                        <a:spcAft>
                          <a:spcPts val="0"/>
                        </a:spcAft>
                      </a:pPr>
                      <a:r>
                        <a:rPr lang="ru-RU" sz="1200" kern="50" dirty="0">
                          <a:effectLst/>
                          <a:latin typeface="Arial" panose="020B0604020202020204" pitchFamily="34" charset="0"/>
                          <a:cs typeface="Arial" panose="020B0604020202020204" pitchFamily="34" charset="0"/>
                        </a:rPr>
                        <a:t>Наименование</a:t>
                      </a:r>
                    </a:p>
                    <a:p>
                      <a:pPr marL="58420" algn="ctr">
                        <a:lnSpc>
                          <a:spcPct val="115000"/>
                        </a:lnSpc>
                        <a:spcAft>
                          <a:spcPts val="0"/>
                        </a:spcAft>
                      </a:pPr>
                      <a:r>
                        <a:rPr lang="ru-RU" sz="1200" kern="50" dirty="0">
                          <a:effectLst/>
                          <a:latin typeface="Arial" panose="020B0604020202020204" pitchFamily="34" charset="0"/>
                          <a:cs typeface="Arial" panose="020B0604020202020204" pitchFamily="34" charset="0"/>
                        </a:rPr>
                        <a:t>дисциплины, МДК, ПМ, вида практик</a:t>
                      </a:r>
                      <a:endParaRPr lang="ru-RU" sz="1200" kern="50" dirty="0">
                        <a:effectLst/>
                        <a:latin typeface="Arial" panose="020B0604020202020204" pitchFamily="34" charset="0"/>
                        <a:ea typeface="DejaVu Sans"/>
                        <a:cs typeface="Arial" panose="020B0604020202020204" pitchFamily="34" charset="0"/>
                      </a:endParaRPr>
                    </a:p>
                  </a:txBody>
                  <a:tcPr marL="34925" marR="34925" marT="34925" marB="349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marL="58420" algn="ctr">
                        <a:lnSpc>
                          <a:spcPct val="115000"/>
                        </a:lnSpc>
                        <a:spcAft>
                          <a:spcPts val="0"/>
                        </a:spcAft>
                      </a:pPr>
                      <a:r>
                        <a:rPr lang="ru-RU" sz="1200" kern="50" dirty="0">
                          <a:effectLst/>
                          <a:latin typeface="Arial" panose="020B0604020202020204" pitchFamily="34" charset="0"/>
                          <a:cs typeface="Arial" panose="020B0604020202020204" pitchFamily="34" charset="0"/>
                        </a:rPr>
                        <a:t>ФИО преподавателя</a:t>
                      </a:r>
                      <a:endParaRPr lang="ru-RU" sz="1200" kern="50" dirty="0">
                        <a:effectLst/>
                        <a:latin typeface="Arial" panose="020B0604020202020204" pitchFamily="34" charset="0"/>
                        <a:ea typeface="DejaVu Sans"/>
                        <a:cs typeface="Arial" panose="020B0604020202020204" pitchFamily="34" charset="0"/>
                      </a:endParaRPr>
                    </a:p>
                  </a:txBody>
                  <a:tcPr marL="34925" marR="34925" marT="34925" marB="349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a:lnSpc>
                          <a:spcPct val="115000"/>
                        </a:lnSpc>
                        <a:spcAft>
                          <a:spcPts val="0"/>
                        </a:spcAft>
                      </a:pPr>
                      <a:r>
                        <a:rPr lang="ru-RU" sz="1200" kern="50" dirty="0">
                          <a:effectLst/>
                          <a:latin typeface="Arial" panose="020B0604020202020204" pitchFamily="34" charset="0"/>
                          <a:cs typeface="Arial" panose="020B0604020202020204" pitchFamily="34" charset="0"/>
                        </a:rPr>
                        <a:t>Дата и время консультации, аудитория</a:t>
                      </a:r>
                      <a:endParaRPr lang="ru-RU" sz="1200" kern="50" dirty="0">
                        <a:effectLst/>
                        <a:latin typeface="Arial" panose="020B0604020202020204" pitchFamily="34" charset="0"/>
                        <a:ea typeface="DejaVu Sans"/>
                        <a:cs typeface="Arial" panose="020B0604020202020204" pitchFamily="34" charset="0"/>
                      </a:endParaRPr>
                    </a:p>
                  </a:txBody>
                  <a:tcPr marL="34925" marR="34925" marT="34925" marB="349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a:lnSpc>
                          <a:spcPct val="115000"/>
                        </a:lnSpc>
                        <a:spcAft>
                          <a:spcPts val="0"/>
                        </a:spcAft>
                      </a:pPr>
                      <a:r>
                        <a:rPr lang="ru-RU" sz="1200" dirty="0">
                          <a:effectLst/>
                          <a:latin typeface="Arial" panose="020B0604020202020204" pitchFamily="34" charset="0"/>
                          <a:cs typeface="Arial" panose="020B0604020202020204" pitchFamily="34" charset="0"/>
                        </a:rPr>
                        <a:t>Сроки ликвидации академической задолженности</a:t>
                      </a:r>
                      <a:endParaRPr lang="ru-RU" sz="1200" dirty="0">
                        <a:effectLst/>
                        <a:latin typeface="Arial" panose="020B0604020202020204" pitchFamily="34" charset="0"/>
                        <a:ea typeface="Calibri" panose="020F0502020204030204" pitchFamily="34" charset="0"/>
                        <a:cs typeface="Arial" panose="020B0604020202020204" pitchFamily="34" charset="0"/>
                      </a:endParaRPr>
                    </a:p>
                  </a:txBody>
                  <a:tcPr marL="34925" marR="34925" marT="34925" marB="349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extLst>
                  <a:ext uri="{0D108BD9-81ED-4DB2-BD59-A6C34878D82A}">
                    <a16:rowId xmlns:a16="http://schemas.microsoft.com/office/drawing/2014/main" val="10000"/>
                  </a:ext>
                </a:extLst>
              </a:tr>
              <a:tr h="392430">
                <a:tc>
                  <a:txBody>
                    <a:bodyPr/>
                    <a:lstStyle/>
                    <a:p>
                      <a:pPr algn="l">
                        <a:lnSpc>
                          <a:spcPct val="115000"/>
                        </a:lnSpc>
                        <a:spcAft>
                          <a:spcPts val="0"/>
                        </a:spcAft>
                      </a:pPr>
                      <a:r>
                        <a:rPr lang="ru-RU" sz="1200" dirty="0">
                          <a:solidFill>
                            <a:srgbClr val="C00000"/>
                          </a:solidFill>
                          <a:effectLst/>
                          <a:latin typeface="Arial" panose="020B0604020202020204" pitchFamily="34" charset="0"/>
                          <a:cs typeface="Arial" panose="020B0604020202020204" pitchFamily="34" charset="0"/>
                        </a:rPr>
                        <a:t>ПМ.01 Проектирование цифровых устройств</a:t>
                      </a:r>
                      <a:endParaRPr lang="ru-RU" sz="12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34925" marR="34925" marT="34925" marB="349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marL="55245" algn="ctr">
                        <a:lnSpc>
                          <a:spcPct val="115000"/>
                        </a:lnSpc>
                        <a:spcAft>
                          <a:spcPts val="0"/>
                        </a:spcAft>
                      </a:pPr>
                      <a:r>
                        <a:rPr lang="ru-RU" sz="1200" dirty="0" err="1">
                          <a:solidFill>
                            <a:srgbClr val="C00000"/>
                          </a:solidFill>
                          <a:effectLst/>
                          <a:latin typeface="Arial" panose="020B0604020202020204" pitchFamily="34" charset="0"/>
                          <a:cs typeface="Arial" panose="020B0604020202020204" pitchFamily="34" charset="0"/>
                        </a:rPr>
                        <a:t>Кирбижекова</a:t>
                      </a:r>
                      <a:r>
                        <a:rPr lang="ru-RU" sz="1200" dirty="0">
                          <a:solidFill>
                            <a:srgbClr val="C00000"/>
                          </a:solidFill>
                          <a:effectLst/>
                          <a:latin typeface="Arial" panose="020B0604020202020204" pitchFamily="34" charset="0"/>
                          <a:cs typeface="Arial" panose="020B0604020202020204" pitchFamily="34" charset="0"/>
                        </a:rPr>
                        <a:t> В.В.</a:t>
                      </a:r>
                      <a:endParaRPr lang="ru-RU" sz="12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34925" marR="34925" marT="34925" marB="349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a:lnSpc>
                          <a:spcPct val="115000"/>
                        </a:lnSpc>
                        <a:spcAft>
                          <a:spcPts val="0"/>
                        </a:spcAft>
                      </a:pPr>
                      <a:r>
                        <a:rPr lang="ru-RU" sz="1200" kern="50" dirty="0">
                          <a:solidFill>
                            <a:srgbClr val="C00000"/>
                          </a:solidFill>
                          <a:effectLst/>
                          <a:latin typeface="Arial" panose="020B0604020202020204" pitchFamily="34" charset="0"/>
                          <a:cs typeface="Arial" panose="020B0604020202020204" pitchFamily="34" charset="0"/>
                        </a:rPr>
                        <a:t>01.11.2023, 16.00 </a:t>
                      </a:r>
                    </a:p>
                    <a:p>
                      <a:pPr algn="ctr">
                        <a:lnSpc>
                          <a:spcPct val="115000"/>
                        </a:lnSpc>
                        <a:spcAft>
                          <a:spcPts val="0"/>
                        </a:spcAft>
                      </a:pPr>
                      <a:r>
                        <a:rPr lang="ru-RU" sz="1200" kern="50" dirty="0">
                          <a:solidFill>
                            <a:srgbClr val="C00000"/>
                          </a:solidFill>
                          <a:effectLst/>
                          <a:latin typeface="Arial" panose="020B0604020202020204" pitchFamily="34" charset="0"/>
                          <a:cs typeface="Arial" panose="020B0604020202020204" pitchFamily="34" charset="0"/>
                        </a:rPr>
                        <a:t>А 220</a:t>
                      </a:r>
                      <a:endParaRPr lang="ru-RU" sz="1200" kern="50" dirty="0">
                        <a:solidFill>
                          <a:srgbClr val="C00000"/>
                        </a:solidFill>
                        <a:effectLst/>
                        <a:latin typeface="Arial" panose="020B0604020202020204" pitchFamily="34" charset="0"/>
                        <a:ea typeface="DejaVu Sans"/>
                        <a:cs typeface="Arial" panose="020B0604020202020204" pitchFamily="34" charset="0"/>
                      </a:endParaRPr>
                    </a:p>
                  </a:txBody>
                  <a:tcPr marL="34925" marR="34925" marT="34925" marB="349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a:lnSpc>
                          <a:spcPct val="115000"/>
                        </a:lnSpc>
                        <a:spcAft>
                          <a:spcPts val="0"/>
                        </a:spcAft>
                      </a:pPr>
                      <a:r>
                        <a:rPr lang="ru-RU" sz="1200" kern="50" dirty="0">
                          <a:solidFill>
                            <a:srgbClr val="C00000"/>
                          </a:solidFill>
                          <a:effectLst/>
                          <a:latin typeface="Arial" panose="020B0604020202020204" pitchFamily="34" charset="0"/>
                          <a:cs typeface="Arial" panose="020B0604020202020204" pitchFamily="34" charset="0"/>
                        </a:rPr>
                        <a:t>03.11.2023</a:t>
                      </a:r>
                      <a:endParaRPr lang="ru-RU" sz="1200" kern="50" dirty="0">
                        <a:solidFill>
                          <a:srgbClr val="C00000"/>
                        </a:solidFill>
                        <a:effectLst/>
                        <a:latin typeface="Arial" panose="020B0604020202020204" pitchFamily="34" charset="0"/>
                        <a:ea typeface="DejaVu Sans"/>
                        <a:cs typeface="Arial" panose="020B0604020202020204" pitchFamily="34" charset="0"/>
                      </a:endParaRPr>
                    </a:p>
                  </a:txBody>
                  <a:tcPr marL="34925" marR="34925" marT="34925" marB="349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extLst>
                  <a:ext uri="{0D108BD9-81ED-4DB2-BD59-A6C34878D82A}">
                    <a16:rowId xmlns:a16="http://schemas.microsoft.com/office/drawing/2014/main" val="10001"/>
                  </a:ext>
                </a:extLst>
              </a:tr>
              <a:tr h="172085">
                <a:tc>
                  <a:txBody>
                    <a:bodyPr/>
                    <a:lstStyle/>
                    <a:p>
                      <a:pPr algn="l">
                        <a:lnSpc>
                          <a:spcPct val="115000"/>
                        </a:lnSpc>
                        <a:spcAft>
                          <a:spcPts val="0"/>
                        </a:spcAft>
                      </a:pPr>
                      <a:r>
                        <a:rPr lang="ru-RU" sz="1200" dirty="0">
                          <a:solidFill>
                            <a:srgbClr val="C00000"/>
                          </a:solidFill>
                          <a:effectLst/>
                          <a:latin typeface="Arial" panose="020B0604020202020204" pitchFamily="34" charset="0"/>
                          <a:cs typeface="Arial" panose="020B0604020202020204" pitchFamily="34" charset="0"/>
                        </a:rPr>
                        <a:t>Прикладная электроника</a:t>
                      </a:r>
                      <a:endParaRPr lang="ru-RU" sz="12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34925" marR="34925" marT="34925" marB="349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marL="55245" algn="ctr">
                        <a:lnSpc>
                          <a:spcPct val="115000"/>
                        </a:lnSpc>
                        <a:spcAft>
                          <a:spcPts val="0"/>
                        </a:spcAft>
                      </a:pPr>
                      <a:r>
                        <a:rPr lang="ru-RU" sz="1200" dirty="0" err="1">
                          <a:solidFill>
                            <a:srgbClr val="C00000"/>
                          </a:solidFill>
                          <a:effectLst/>
                          <a:latin typeface="Arial" panose="020B0604020202020204" pitchFamily="34" charset="0"/>
                          <a:cs typeface="Arial" panose="020B0604020202020204" pitchFamily="34" charset="0"/>
                        </a:rPr>
                        <a:t>Шакура</a:t>
                      </a:r>
                      <a:r>
                        <a:rPr lang="ru-RU" sz="1200" dirty="0">
                          <a:solidFill>
                            <a:srgbClr val="C00000"/>
                          </a:solidFill>
                          <a:effectLst/>
                          <a:latin typeface="Arial" panose="020B0604020202020204" pitchFamily="34" charset="0"/>
                          <a:cs typeface="Arial" panose="020B0604020202020204" pitchFamily="34" charset="0"/>
                        </a:rPr>
                        <a:t> Д.Д.</a:t>
                      </a:r>
                    </a:p>
                  </a:txBody>
                  <a:tcPr marL="34925" marR="34925" marT="34925" marB="349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a:lnSpc>
                          <a:spcPct val="115000"/>
                        </a:lnSpc>
                        <a:spcAft>
                          <a:spcPts val="0"/>
                        </a:spcAft>
                      </a:pPr>
                      <a:r>
                        <a:rPr lang="ru-RU" sz="1200" kern="50" dirty="0">
                          <a:solidFill>
                            <a:srgbClr val="C00000"/>
                          </a:solidFill>
                          <a:effectLst/>
                          <a:latin typeface="Arial" panose="020B0604020202020204" pitchFamily="34" charset="0"/>
                          <a:cs typeface="Arial" panose="020B0604020202020204" pitchFamily="34" charset="0"/>
                        </a:rPr>
                        <a:t>02.11.2023, 14.00 </a:t>
                      </a:r>
                    </a:p>
                    <a:p>
                      <a:pPr algn="ctr">
                        <a:lnSpc>
                          <a:spcPct val="115000"/>
                        </a:lnSpc>
                        <a:spcAft>
                          <a:spcPts val="0"/>
                        </a:spcAft>
                      </a:pPr>
                      <a:r>
                        <a:rPr lang="ru-RU" sz="1200" kern="50" dirty="0">
                          <a:solidFill>
                            <a:srgbClr val="C00000"/>
                          </a:solidFill>
                          <a:effectLst/>
                          <a:latin typeface="Arial" panose="020B0604020202020204" pitchFamily="34" charset="0"/>
                          <a:cs typeface="Arial" panose="020B0604020202020204" pitchFamily="34" charset="0"/>
                        </a:rPr>
                        <a:t>Б 108</a:t>
                      </a:r>
                      <a:endParaRPr lang="ru-RU" sz="1200" kern="50" dirty="0">
                        <a:solidFill>
                          <a:srgbClr val="C00000"/>
                        </a:solidFill>
                        <a:effectLst/>
                        <a:latin typeface="Arial" panose="020B0604020202020204" pitchFamily="34" charset="0"/>
                        <a:ea typeface="DejaVu Sans"/>
                        <a:cs typeface="Arial" panose="020B0604020202020204" pitchFamily="34" charset="0"/>
                      </a:endParaRPr>
                    </a:p>
                  </a:txBody>
                  <a:tcPr marL="34925" marR="34925" marT="34925" marB="349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a:lnSpc>
                          <a:spcPct val="115000"/>
                        </a:lnSpc>
                        <a:spcAft>
                          <a:spcPts val="0"/>
                        </a:spcAft>
                      </a:pPr>
                      <a:r>
                        <a:rPr lang="ru-RU" sz="1200" kern="50" dirty="0">
                          <a:solidFill>
                            <a:srgbClr val="C00000"/>
                          </a:solidFill>
                          <a:effectLst/>
                          <a:latin typeface="Arial" panose="020B0604020202020204" pitchFamily="34" charset="0"/>
                          <a:cs typeface="Arial" panose="020B0604020202020204" pitchFamily="34" charset="0"/>
                        </a:rPr>
                        <a:t>06.11.2023</a:t>
                      </a:r>
                      <a:endParaRPr lang="ru-RU" sz="1200" kern="50" dirty="0">
                        <a:solidFill>
                          <a:srgbClr val="C00000"/>
                        </a:solidFill>
                        <a:effectLst/>
                        <a:latin typeface="Arial" panose="020B0604020202020204" pitchFamily="34" charset="0"/>
                        <a:ea typeface="DejaVu Sans"/>
                        <a:cs typeface="Arial" panose="020B0604020202020204" pitchFamily="34" charset="0"/>
                      </a:endParaRPr>
                    </a:p>
                  </a:txBody>
                  <a:tcPr marL="34925" marR="34925" marT="34925" marB="349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extLst>
                  <a:ext uri="{0D108BD9-81ED-4DB2-BD59-A6C34878D82A}">
                    <a16:rowId xmlns:a16="http://schemas.microsoft.com/office/drawing/2014/main" val="10002"/>
                  </a:ext>
                </a:extLst>
              </a:tr>
              <a:tr h="358775">
                <a:tc>
                  <a:txBody>
                    <a:bodyPr/>
                    <a:lstStyle/>
                    <a:p>
                      <a:pPr algn="l">
                        <a:lnSpc>
                          <a:spcPct val="115000"/>
                        </a:lnSpc>
                        <a:spcAft>
                          <a:spcPts val="0"/>
                        </a:spcAft>
                      </a:pPr>
                      <a:r>
                        <a:rPr lang="ru-RU" sz="1200" dirty="0">
                          <a:solidFill>
                            <a:srgbClr val="C00000"/>
                          </a:solidFill>
                          <a:effectLst/>
                          <a:latin typeface="Arial" panose="020B0604020202020204" pitchFamily="34" charset="0"/>
                          <a:cs typeface="Arial" panose="020B0604020202020204" pitchFamily="34" charset="0"/>
                        </a:rPr>
                        <a:t>Компьютерная графика и дизайн</a:t>
                      </a:r>
                      <a:endParaRPr lang="ru-RU" sz="12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34925" marR="34925" marT="34925" marB="349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marL="55245" algn="ctr">
                        <a:lnSpc>
                          <a:spcPct val="115000"/>
                        </a:lnSpc>
                        <a:spcAft>
                          <a:spcPts val="0"/>
                        </a:spcAft>
                      </a:pPr>
                      <a:r>
                        <a:rPr lang="ru-RU" sz="1200" dirty="0">
                          <a:solidFill>
                            <a:srgbClr val="C00000"/>
                          </a:solidFill>
                          <a:effectLst/>
                          <a:latin typeface="Arial" panose="020B0604020202020204" pitchFamily="34" charset="0"/>
                          <a:cs typeface="Arial" panose="020B0604020202020204" pitchFamily="34" charset="0"/>
                        </a:rPr>
                        <a:t>Синицкий Н.А.</a:t>
                      </a:r>
                    </a:p>
                  </a:txBody>
                  <a:tcPr marL="34925" marR="34925" marT="34925" marB="349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a:lnSpc>
                          <a:spcPct val="115000"/>
                        </a:lnSpc>
                        <a:spcAft>
                          <a:spcPts val="0"/>
                        </a:spcAft>
                      </a:pPr>
                      <a:r>
                        <a:rPr lang="ru-RU" sz="1200" kern="50" dirty="0">
                          <a:solidFill>
                            <a:srgbClr val="C00000"/>
                          </a:solidFill>
                          <a:effectLst/>
                          <a:latin typeface="Arial" panose="020B0604020202020204" pitchFamily="34" charset="0"/>
                          <a:cs typeface="Arial" panose="020B0604020202020204" pitchFamily="34" charset="0"/>
                        </a:rPr>
                        <a:t>02.11.2023, 14.05 </a:t>
                      </a:r>
                    </a:p>
                    <a:p>
                      <a:pPr algn="ctr">
                        <a:lnSpc>
                          <a:spcPct val="115000"/>
                        </a:lnSpc>
                        <a:spcAft>
                          <a:spcPts val="0"/>
                        </a:spcAft>
                      </a:pPr>
                      <a:r>
                        <a:rPr lang="ru-RU" sz="1200" kern="50" dirty="0">
                          <a:solidFill>
                            <a:srgbClr val="C00000"/>
                          </a:solidFill>
                          <a:effectLst/>
                          <a:latin typeface="Arial" panose="020B0604020202020204" pitchFamily="34" charset="0"/>
                          <a:cs typeface="Arial" panose="020B0604020202020204" pitchFamily="34" charset="0"/>
                        </a:rPr>
                        <a:t>А 218</a:t>
                      </a:r>
                      <a:endParaRPr lang="ru-RU" sz="1200" kern="50" dirty="0">
                        <a:solidFill>
                          <a:srgbClr val="C00000"/>
                        </a:solidFill>
                        <a:effectLst/>
                        <a:latin typeface="Arial" panose="020B0604020202020204" pitchFamily="34" charset="0"/>
                        <a:ea typeface="DejaVu Sans"/>
                        <a:cs typeface="Arial" panose="020B0604020202020204" pitchFamily="34" charset="0"/>
                      </a:endParaRPr>
                    </a:p>
                  </a:txBody>
                  <a:tcPr marL="34925" marR="34925" marT="34925" marB="349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a:lnSpc>
                          <a:spcPct val="115000"/>
                        </a:lnSpc>
                        <a:spcAft>
                          <a:spcPts val="0"/>
                        </a:spcAft>
                      </a:pPr>
                      <a:r>
                        <a:rPr lang="ru-RU" sz="1200" kern="50" dirty="0">
                          <a:solidFill>
                            <a:srgbClr val="C00000"/>
                          </a:solidFill>
                          <a:effectLst/>
                          <a:latin typeface="Arial" panose="020B0604020202020204" pitchFamily="34" charset="0"/>
                          <a:cs typeface="Arial" panose="020B0604020202020204" pitchFamily="34" charset="0"/>
                        </a:rPr>
                        <a:t>07.11.2023</a:t>
                      </a:r>
                      <a:endParaRPr lang="ru-RU" sz="1200" kern="50" dirty="0">
                        <a:solidFill>
                          <a:srgbClr val="C00000"/>
                        </a:solidFill>
                        <a:effectLst/>
                        <a:latin typeface="Arial" panose="020B0604020202020204" pitchFamily="34" charset="0"/>
                        <a:ea typeface="DejaVu Sans"/>
                        <a:cs typeface="Arial" panose="020B0604020202020204" pitchFamily="34" charset="0"/>
                      </a:endParaRPr>
                    </a:p>
                  </a:txBody>
                  <a:tcPr marL="34925" marR="34925" marT="34925" marB="349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extLst>
                  <a:ext uri="{0D108BD9-81ED-4DB2-BD59-A6C34878D82A}">
                    <a16:rowId xmlns:a16="http://schemas.microsoft.com/office/drawing/2014/main" val="10003"/>
                  </a:ext>
                </a:extLst>
              </a:tr>
              <a:tr h="358775">
                <a:tc>
                  <a:txBody>
                    <a:bodyPr/>
                    <a:lstStyle/>
                    <a:p>
                      <a:pPr algn="l">
                        <a:lnSpc>
                          <a:spcPct val="115000"/>
                        </a:lnSpc>
                        <a:spcAft>
                          <a:spcPts val="0"/>
                        </a:spcAft>
                      </a:pPr>
                      <a:r>
                        <a:rPr lang="ru-RU" sz="1200" dirty="0">
                          <a:effectLst/>
                          <a:latin typeface="Arial" panose="020B0604020202020204" pitchFamily="34" charset="0"/>
                          <a:ea typeface="Calibri" panose="020F0502020204030204" pitchFamily="34" charset="0"/>
                          <a:cs typeface="Arial" panose="020B0604020202020204" pitchFamily="34" charset="0"/>
                        </a:rPr>
                        <a:t>…</a:t>
                      </a:r>
                    </a:p>
                  </a:txBody>
                  <a:tcPr marL="34925" marR="34925" marT="34925" marB="349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marL="55245" algn="ctr">
                        <a:lnSpc>
                          <a:spcPct val="115000"/>
                        </a:lnSpc>
                        <a:spcAft>
                          <a:spcPts val="0"/>
                        </a:spcAft>
                      </a:pPr>
                      <a:endParaRPr lang="ru-RU" sz="1200" dirty="0">
                        <a:effectLst/>
                        <a:latin typeface="Arial" panose="020B0604020202020204" pitchFamily="34" charset="0"/>
                        <a:cs typeface="Arial" panose="020B0604020202020204" pitchFamily="34" charset="0"/>
                      </a:endParaRPr>
                    </a:p>
                  </a:txBody>
                  <a:tcPr marL="34925" marR="34925" marT="34925" marB="349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a:lnSpc>
                          <a:spcPct val="115000"/>
                        </a:lnSpc>
                        <a:spcAft>
                          <a:spcPts val="0"/>
                        </a:spcAft>
                      </a:pPr>
                      <a:endParaRPr lang="ru-RU" sz="1200" kern="50" dirty="0">
                        <a:effectLst/>
                        <a:latin typeface="Arial" panose="020B0604020202020204" pitchFamily="34" charset="0"/>
                        <a:ea typeface="DejaVu Sans"/>
                        <a:cs typeface="Arial" panose="020B0604020202020204" pitchFamily="34" charset="0"/>
                      </a:endParaRPr>
                    </a:p>
                  </a:txBody>
                  <a:tcPr marL="34925" marR="34925" marT="34925" marB="349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tc>
                  <a:txBody>
                    <a:bodyPr/>
                    <a:lstStyle/>
                    <a:p>
                      <a:pPr algn="ctr">
                        <a:lnSpc>
                          <a:spcPct val="115000"/>
                        </a:lnSpc>
                        <a:spcAft>
                          <a:spcPts val="0"/>
                        </a:spcAft>
                      </a:pPr>
                      <a:endParaRPr lang="ru-RU" sz="1200" kern="50" dirty="0">
                        <a:effectLst/>
                        <a:latin typeface="Arial" panose="020B0604020202020204" pitchFamily="34" charset="0"/>
                        <a:ea typeface="DejaVu Sans"/>
                        <a:cs typeface="Arial" panose="020B0604020202020204" pitchFamily="34" charset="0"/>
                      </a:endParaRPr>
                    </a:p>
                  </a:txBody>
                  <a:tcPr marL="34925" marR="34925" marT="34925" marB="34925" anchor="ctr">
                    <a:lnL w="6350" cap="flat" cmpd="sng" algn="ctr">
                      <a:solidFill>
                        <a:srgbClr val="00206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2060"/>
                      </a:solidFill>
                      <a:prstDash val="solid"/>
                      <a:round/>
                      <a:headEnd type="none" w="med" len="med"/>
                      <a:tailEnd type="none" w="med" len="med"/>
                    </a:lnT>
                    <a:lnB w="6350" cap="flat" cmpd="sng" algn="ctr">
                      <a:solidFill>
                        <a:srgbClr val="002060"/>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sp>
        <p:nvSpPr>
          <p:cNvPr id="8" name="Rectangle 1"/>
          <p:cNvSpPr>
            <a:spLocks noChangeArrowheads="1"/>
          </p:cNvSpPr>
          <p:nvPr/>
        </p:nvSpPr>
        <p:spPr bwMode="auto">
          <a:xfrm>
            <a:off x="-1" y="2398630"/>
            <a:ext cx="1219200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700338"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0" algn="ctr"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График ликвидации академической задолженности группы ___________</a:t>
            </a:r>
            <a:endParaRPr kumimoji="0" lang="ru-RU" altLang="ru-RU" sz="1400" b="0" i="0" u="none" strike="noStrike" cap="none" normalizeH="0" baseline="0" dirty="0">
              <a:ln>
                <a:noFill/>
              </a:ln>
              <a:solidFill>
                <a:schemeClr val="tx1"/>
              </a:solidFill>
              <a:effectLst/>
              <a:latin typeface="Arial" panose="020B0604020202020204" pitchFamily="34" charset="0"/>
            </a:endParaRPr>
          </a:p>
          <a:p>
            <a:pPr marL="0" marR="0" lvl="0" indent="2700338" algn="ctr" defTabSz="914400" rtl="0" eaLnBrk="0" fontAlgn="base" latinLnBrk="0" hangingPunct="0">
              <a:lnSpc>
                <a:spcPct val="100000"/>
              </a:lnSpc>
              <a:spcBef>
                <a:spcPct val="0"/>
              </a:spcBef>
              <a:spcAft>
                <a:spcPct val="0"/>
              </a:spcAft>
              <a:buClrTx/>
              <a:buSzTx/>
              <a:buFontTx/>
              <a:buNone/>
              <a:tabLst/>
            </a:pPr>
            <a:endParaRPr kumimoji="0" lang="ru-RU" altLang="ru-RU"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40133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3193020" y="435009"/>
            <a:ext cx="5786905" cy="517065"/>
          </a:xfrm>
          <a:prstGeom prst="rect">
            <a:avLst/>
          </a:prstGeom>
        </p:spPr>
        <p:txBody>
          <a:bodyPr wrap="none">
            <a:spAutoFit/>
          </a:bodyPr>
          <a:lstStyle/>
          <a:p>
            <a:pPr lvl="0">
              <a:lnSpc>
                <a:spcPct val="115000"/>
              </a:lnSpc>
              <a:spcAft>
                <a:spcPts val="1000"/>
              </a:spcAft>
            </a:pPr>
            <a:r>
              <a:rPr lang="ru-RU" sz="2400" b="1" dirty="0">
                <a:solidFill>
                  <a:srgbClr val="002060"/>
                </a:solidFill>
                <a:latin typeface="Arial" panose="020B0604020202020204" pitchFamily="34" charset="0"/>
                <a:ea typeface="Calibri" panose="020F0502020204030204" pitchFamily="34" charset="0"/>
                <a:cs typeface="Arial" panose="020B0604020202020204" pitchFamily="34" charset="0"/>
              </a:rPr>
              <a:t>ВЫДЕРЖКИ ИЗ ЛОКАЛЬНЫХ АКТОВ</a:t>
            </a:r>
            <a:endParaRPr lang="ru-RU" sz="2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0" name="Прямоугольник 19"/>
          <p:cNvSpPr/>
          <p:nvPr/>
        </p:nvSpPr>
        <p:spPr>
          <a:xfrm>
            <a:off x="216690" y="1944205"/>
            <a:ext cx="11739564" cy="4154984"/>
          </a:xfrm>
          <a:prstGeom prst="rect">
            <a:avLst/>
          </a:prstGeom>
        </p:spPr>
        <p:txBody>
          <a:bodyPr wrap="square">
            <a:spAutoFit/>
          </a:bodyPr>
          <a:lstStyle/>
          <a:p>
            <a:pPr indent="450215" algn="just">
              <a:spcAft>
                <a:spcPts val="0"/>
              </a:spcAft>
            </a:pPr>
            <a:r>
              <a:rPr lang="ru-RU" sz="1200" dirty="0">
                <a:latin typeface="Arial" panose="020B0604020202020204" pitchFamily="34" charset="0"/>
                <a:ea typeface="Calibri" panose="020F0502020204030204" pitchFamily="34" charset="0"/>
                <a:cs typeface="Arial" panose="020B0604020202020204" pitchFamily="34" charset="0"/>
              </a:rPr>
              <a:t>2.2.1. Добросовестно осваивать основную образовательную программу среднего профессионального образования, выполнять индивидуальный учебный план, в том числе посещать предусмотренные учебным планом или индивидуальным учебным планом учебные занятия, осуществлять самостоятельную подготовку к ним, выполнять задания, данные педагогическими работниками в рамках образовательной программы; </a:t>
            </a:r>
          </a:p>
          <a:p>
            <a:pPr indent="450215" algn="just">
              <a:spcAft>
                <a:spcPts val="0"/>
              </a:spcAft>
            </a:pPr>
            <a:r>
              <a:rPr lang="ru-RU" sz="1200" dirty="0">
                <a:latin typeface="Arial" panose="020B0604020202020204" pitchFamily="34" charset="0"/>
                <a:ea typeface="Calibri" panose="020F0502020204030204" pitchFamily="34" charset="0"/>
                <a:cs typeface="Arial" panose="020B0604020202020204" pitchFamily="34" charset="0"/>
              </a:rPr>
              <a:t>2.2.2. Пропуски занятий без уважительных причин и опоздания на них не допустимы, при этом:</a:t>
            </a:r>
          </a:p>
          <a:p>
            <a:pPr indent="450215" algn="just">
              <a:spcAft>
                <a:spcPts val="0"/>
              </a:spcAft>
            </a:pPr>
            <a:r>
              <a:rPr lang="ru-RU" sz="1200" dirty="0">
                <a:latin typeface="Arial" panose="020B0604020202020204" pitchFamily="34" charset="0"/>
                <a:ea typeface="Calibri" panose="020F0502020204030204" pitchFamily="34" charset="0"/>
                <a:cs typeface="Arial" panose="020B0604020202020204" pitchFamily="34" charset="0"/>
              </a:rPr>
              <a:t>-  в случае пропуска занятий по уважительным причинам (по болезни) или другим уважительным причинам, обучающийся обязан в течение первого дня отсутствия в Колледже поставить об этом в известность классного руководителя, обучающийся обязан представить оправдательный документ (заверенную врачом справку) в течение трех дней после того, как приступит к занятиям; </a:t>
            </a:r>
          </a:p>
          <a:p>
            <a:pPr indent="450215" algn="just">
              <a:spcAft>
                <a:spcPts val="0"/>
              </a:spcAft>
            </a:pPr>
            <a:r>
              <a:rPr lang="ru-RU" sz="1200" dirty="0">
                <a:latin typeface="Arial" panose="020B0604020202020204" pitchFamily="34" charset="0"/>
                <a:ea typeface="Calibri" panose="020F0502020204030204" pitchFamily="34" charset="0"/>
                <a:cs typeface="Arial" panose="020B0604020202020204" pitchFamily="34" charset="0"/>
              </a:rPr>
              <a:t>- при наличии уважительных причин (свадьба, похороны, тяжелая болезнь родственников и т.п.) по письменному заявлению обучающегося заведующий соответствующего отделения вправе предоставить ему освобождение от занятий на срок до 3 дней;</a:t>
            </a:r>
          </a:p>
          <a:p>
            <a:pPr indent="450215" algn="just">
              <a:spcAft>
                <a:spcPts val="0"/>
              </a:spcAft>
            </a:pPr>
            <a:r>
              <a:rPr lang="ru-RU" sz="1200" dirty="0">
                <a:latin typeface="Arial" panose="020B0604020202020204" pitchFamily="34" charset="0"/>
                <a:ea typeface="Calibri" panose="020F0502020204030204" pitchFamily="34" charset="0"/>
                <a:cs typeface="Arial" panose="020B0604020202020204" pitchFamily="34" charset="0"/>
              </a:rPr>
              <a:t>2.2.3. Ликвидировать академическую задолженность в сроки, определяемые Колледжем;</a:t>
            </a:r>
          </a:p>
          <a:p>
            <a:pPr indent="450215" algn="just">
              <a:spcAft>
                <a:spcPts val="0"/>
              </a:spcAft>
            </a:pPr>
            <a:r>
              <a:rPr lang="ru-RU" sz="1200" dirty="0">
                <a:latin typeface="Arial" panose="020B0604020202020204" pitchFamily="34" charset="0"/>
                <a:ea typeface="Calibri" panose="020F0502020204030204" pitchFamily="34" charset="0"/>
                <a:cs typeface="Arial" panose="020B0604020202020204" pitchFamily="34" charset="0"/>
              </a:rPr>
              <a:t>2.2.10. Строго придерживаться расписания уроков, не допускать опозданий на уроки. При опоздании на урок обучающемуся следует постучаться, извиниться, изложить причину опоздания, когда это попросит преподаватель, не мешая ходу урока сесть за парту и включиться в работу.</a:t>
            </a:r>
          </a:p>
          <a:p>
            <a:pPr indent="450215" algn="just">
              <a:spcAft>
                <a:spcPts val="0"/>
              </a:spcAft>
            </a:pPr>
            <a:r>
              <a:rPr lang="ru-RU" sz="1200" dirty="0">
                <a:latin typeface="Arial" panose="020B0604020202020204" pitchFamily="34" charset="0"/>
                <a:ea typeface="Calibri" panose="020F0502020204030204" pitchFamily="34" charset="0"/>
                <a:cs typeface="Arial" panose="020B0604020202020204" pitchFamily="34" charset="0"/>
              </a:rPr>
              <a:t>2.2.13. Находясь в Колледже иметь опрятный и ухоженный внешний вид, носить </a:t>
            </a:r>
            <a:r>
              <a:rPr lang="ru-RU" sz="1200" dirty="0" err="1">
                <a:latin typeface="Arial" panose="020B0604020202020204" pitchFamily="34" charset="0"/>
                <a:ea typeface="Calibri" panose="020F0502020204030204" pitchFamily="34" charset="0"/>
                <a:cs typeface="Arial" panose="020B0604020202020204" pitchFamily="34" charset="0"/>
              </a:rPr>
              <a:t>бейдж</a:t>
            </a:r>
            <a:r>
              <a:rPr lang="ru-RU" sz="1200" dirty="0">
                <a:latin typeface="Arial" panose="020B0604020202020204" pitchFamily="34" charset="0"/>
                <a:ea typeface="Calibri" panose="020F0502020204030204" pitchFamily="34" charset="0"/>
                <a:cs typeface="Arial" panose="020B0604020202020204" pitchFamily="34" charset="0"/>
              </a:rPr>
              <a:t>-идентификатор и при необходимости студенческий билет.</a:t>
            </a:r>
          </a:p>
          <a:p>
            <a:pPr indent="450215" algn="just">
              <a:spcAft>
                <a:spcPts val="0"/>
              </a:spcAft>
            </a:pPr>
            <a:endParaRPr lang="ru-RU" sz="1200" dirty="0">
              <a:latin typeface="Arial" panose="020B0604020202020204" pitchFamily="34" charset="0"/>
              <a:ea typeface="Calibri" panose="020F0502020204030204" pitchFamily="34" charset="0"/>
              <a:cs typeface="Arial" panose="020B0604020202020204" pitchFamily="34" charset="0"/>
            </a:endParaRPr>
          </a:p>
          <a:p>
            <a:pPr indent="450215" algn="just">
              <a:spcAft>
                <a:spcPts val="0"/>
              </a:spcAft>
            </a:pPr>
            <a:r>
              <a:rPr lang="ru-RU" sz="1200" dirty="0">
                <a:latin typeface="Arial" panose="020B0604020202020204" pitchFamily="34" charset="0"/>
                <a:ea typeface="Calibri" panose="020F0502020204030204" pitchFamily="34" charset="0"/>
                <a:cs typeface="Arial" panose="020B0604020202020204" pitchFamily="34" charset="0"/>
              </a:rPr>
              <a:t>5.1. За нарушение устава, настоящих Правил и иных локальных нормативных актов Колледжа к обучающимся могут быть применены следующие меры дисциплинарного воздействия:</a:t>
            </a:r>
          </a:p>
          <a:p>
            <a:pPr indent="450215" algn="just">
              <a:spcAft>
                <a:spcPts val="0"/>
              </a:spcAft>
            </a:pPr>
            <a:r>
              <a:rPr lang="ru-RU" sz="1200" dirty="0">
                <a:latin typeface="Arial" panose="020B0604020202020204" pitchFamily="34" charset="0"/>
                <a:ea typeface="Calibri" panose="020F0502020204030204" pitchFamily="34" charset="0"/>
                <a:cs typeface="Arial" panose="020B0604020202020204" pitchFamily="34" charset="0"/>
              </a:rPr>
              <a:t>- меры воспитательного характера;</a:t>
            </a:r>
          </a:p>
          <a:p>
            <a:pPr indent="450215" algn="just">
              <a:spcAft>
                <a:spcPts val="0"/>
              </a:spcAft>
            </a:pPr>
            <a:r>
              <a:rPr lang="ru-RU" sz="1200" dirty="0">
                <a:latin typeface="Arial" panose="020B0604020202020204" pitchFamily="34" charset="0"/>
                <a:ea typeface="Calibri" panose="020F0502020204030204" pitchFamily="34" charset="0"/>
                <a:cs typeface="Arial" panose="020B0604020202020204" pitchFamily="34" charset="0"/>
              </a:rPr>
              <a:t>- дисциплинарные взыскания.</a:t>
            </a:r>
          </a:p>
          <a:p>
            <a:pPr indent="450215" algn="just">
              <a:spcAft>
                <a:spcPts val="0"/>
              </a:spcAft>
            </a:pPr>
            <a:r>
              <a:rPr lang="ru-RU" sz="1200" dirty="0">
                <a:latin typeface="Arial" panose="020B0604020202020204" pitchFamily="34" charset="0"/>
                <a:ea typeface="Calibri" panose="020F0502020204030204" pitchFamily="34" charset="0"/>
                <a:cs typeface="Arial" panose="020B0604020202020204" pitchFamily="34" charset="0"/>
              </a:rPr>
              <a:t>5.3. К обучающимся могут быть применены следующие меры дисциплинарного взыскания:</a:t>
            </a:r>
          </a:p>
          <a:p>
            <a:pPr indent="450215" algn="just">
              <a:spcAft>
                <a:spcPts val="0"/>
              </a:spcAft>
            </a:pPr>
            <a:r>
              <a:rPr lang="ru-RU" sz="1200" dirty="0">
                <a:latin typeface="Arial" panose="020B0604020202020204" pitchFamily="34" charset="0"/>
                <a:ea typeface="Calibri" panose="020F0502020204030204" pitchFamily="34" charset="0"/>
                <a:cs typeface="Arial" panose="020B0604020202020204" pitchFamily="34" charset="0"/>
              </a:rPr>
              <a:t>- замечание;</a:t>
            </a:r>
          </a:p>
          <a:p>
            <a:pPr indent="450215" algn="just">
              <a:spcAft>
                <a:spcPts val="0"/>
              </a:spcAft>
            </a:pPr>
            <a:r>
              <a:rPr lang="ru-RU" sz="1200" dirty="0">
                <a:latin typeface="Arial" panose="020B0604020202020204" pitchFamily="34" charset="0"/>
                <a:ea typeface="Calibri" panose="020F0502020204030204" pitchFamily="34" charset="0"/>
                <a:cs typeface="Arial" panose="020B0604020202020204" pitchFamily="34" charset="0"/>
              </a:rPr>
              <a:t>- выговор;</a:t>
            </a:r>
          </a:p>
          <a:p>
            <a:pPr indent="450215" algn="just">
              <a:spcAft>
                <a:spcPts val="0"/>
              </a:spcAft>
            </a:pPr>
            <a:r>
              <a:rPr lang="ru-RU" sz="1200" dirty="0">
                <a:latin typeface="Arial" panose="020B0604020202020204" pitchFamily="34" charset="0"/>
                <a:ea typeface="Calibri" panose="020F0502020204030204" pitchFamily="34" charset="0"/>
                <a:cs typeface="Arial" panose="020B0604020202020204" pitchFamily="34" charset="0"/>
              </a:rPr>
              <a:t>- отчисление из Колледжа.</a:t>
            </a:r>
          </a:p>
        </p:txBody>
      </p:sp>
      <p:sp>
        <p:nvSpPr>
          <p:cNvPr id="21" name="Прямоугольник 20"/>
          <p:cNvSpPr/>
          <p:nvPr/>
        </p:nvSpPr>
        <p:spPr>
          <a:xfrm>
            <a:off x="-9527" y="1191428"/>
            <a:ext cx="12192000" cy="351378"/>
          </a:xfrm>
          <a:prstGeom prst="rect">
            <a:avLst/>
          </a:prstGeom>
          <a:noFill/>
        </p:spPr>
        <p:txBody>
          <a:bodyPr wrap="square">
            <a:spAutoFit/>
          </a:bodyPr>
          <a:lstStyle/>
          <a:p>
            <a:pPr algn="ctr">
              <a:lnSpc>
                <a:spcPct val="115000"/>
              </a:lnSpc>
              <a:spcAft>
                <a:spcPts val="0"/>
              </a:spcAft>
            </a:pPr>
            <a:r>
              <a:rPr lang="ru-RU" sz="1600" b="1" dirty="0">
                <a:solidFill>
                  <a:schemeClr val="accent5">
                    <a:lumMod val="75000"/>
                  </a:schemeClr>
                </a:solidFill>
                <a:latin typeface="Arial" panose="020B0604020202020204" pitchFamily="34" charset="0"/>
                <a:cs typeface="Arial" panose="020B0604020202020204" pitchFamily="34" charset="0"/>
              </a:rPr>
              <a:t>ПРАВИЛА ВНУТРЕННЕГО РАСПОРЯДКА ОБУЧАЮЩИХСЯ КАНСКОГО ПОЛИТЕХНИЧЕСКОГО КОЛЛЕДЖА</a:t>
            </a:r>
          </a:p>
        </p:txBody>
      </p:sp>
    </p:spTree>
    <p:extLst>
      <p:ext uri="{BB962C8B-B14F-4D97-AF65-F5344CB8AC3E}">
        <p14:creationId xmlns:p14="http://schemas.microsoft.com/office/powerpoint/2010/main" val="1498241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228599" y="2535645"/>
            <a:ext cx="5981700" cy="351378"/>
          </a:xfrm>
          <a:prstGeom prst="rect">
            <a:avLst/>
          </a:prstGeom>
          <a:noFill/>
        </p:spPr>
        <p:txBody>
          <a:bodyPr wrap="square">
            <a:spAutoFit/>
          </a:bodyPr>
          <a:lstStyle/>
          <a:p>
            <a:pPr>
              <a:lnSpc>
                <a:spcPct val="115000"/>
              </a:lnSpc>
              <a:spcAft>
                <a:spcPts val="0"/>
              </a:spcAft>
            </a:pPr>
            <a:r>
              <a:rPr lang="ru-RU" sz="1600" b="1" dirty="0">
                <a:solidFill>
                  <a:schemeClr val="accent5">
                    <a:lumMod val="75000"/>
                  </a:schemeClr>
                </a:solidFill>
                <a:latin typeface="Arial" panose="020B0604020202020204" pitchFamily="34" charset="0"/>
                <a:cs typeface="Arial" panose="020B0604020202020204" pitchFamily="34" charset="0"/>
              </a:rPr>
              <a:t>ПОЛОЖЕНИЕ О ПРОМЕЖУТОЧНОЙ АТТЕСТАЦИИ</a:t>
            </a:r>
          </a:p>
        </p:txBody>
      </p:sp>
      <p:sp>
        <p:nvSpPr>
          <p:cNvPr id="2" name="Прямоугольник 1"/>
          <p:cNvSpPr/>
          <p:nvPr/>
        </p:nvSpPr>
        <p:spPr>
          <a:xfrm>
            <a:off x="228599" y="3062712"/>
            <a:ext cx="5753100" cy="1508105"/>
          </a:xfrm>
          <a:prstGeom prst="rect">
            <a:avLst/>
          </a:prstGeom>
        </p:spPr>
        <p:txBody>
          <a:bodyPr wrap="square">
            <a:spAutoFit/>
          </a:bodyPr>
          <a:lstStyle/>
          <a:p>
            <a:pPr>
              <a:lnSpc>
                <a:spcPct val="115000"/>
              </a:lnSpc>
              <a:spcAft>
                <a:spcPts val="0"/>
              </a:spcAft>
            </a:pPr>
            <a:r>
              <a:rPr lang="ru-RU" sz="1600" dirty="0">
                <a:latin typeface="Arial" panose="020B0604020202020204" pitchFamily="34" charset="0"/>
                <a:ea typeface="Calibri" panose="020F0502020204030204" pitchFamily="34" charset="0"/>
                <a:cs typeface="Arial" panose="020B0604020202020204" pitchFamily="34" charset="0"/>
              </a:rPr>
              <a:t>8.7 Студенты, не ликвидировавшие в установленные сроки академической задолженности, отчисляются из колледжа как не выполнившие обязанностей по добросовестному освоению образовательной программы и выполнению учебного плана</a:t>
            </a:r>
            <a:endParaRPr lang="ru-RU" sz="1600" dirty="0">
              <a:effectLst/>
              <a:latin typeface="Arial" panose="020B0604020202020204" pitchFamily="34" charset="0"/>
              <a:ea typeface="Calibri" panose="020F0502020204030204" pitchFamily="34" charset="0"/>
              <a:cs typeface="Arial" panose="020B0604020202020204" pitchFamily="34" charset="0"/>
            </a:endParaRPr>
          </a:p>
        </p:txBody>
      </p:sp>
      <p:sp>
        <p:nvSpPr>
          <p:cNvPr id="16" name="Прямоугольник 15"/>
          <p:cNvSpPr/>
          <p:nvPr/>
        </p:nvSpPr>
        <p:spPr>
          <a:xfrm>
            <a:off x="6210299" y="2535645"/>
            <a:ext cx="5753100" cy="658642"/>
          </a:xfrm>
          <a:prstGeom prst="rect">
            <a:avLst/>
          </a:prstGeom>
          <a:noFill/>
        </p:spPr>
        <p:txBody>
          <a:bodyPr wrap="square">
            <a:spAutoFit/>
          </a:bodyPr>
          <a:lstStyle/>
          <a:p>
            <a:pPr>
              <a:lnSpc>
                <a:spcPct val="115000"/>
              </a:lnSpc>
              <a:spcAft>
                <a:spcPts val="0"/>
              </a:spcAft>
            </a:pPr>
            <a:r>
              <a:rPr lang="ru-RU" sz="1600" b="1" dirty="0">
                <a:solidFill>
                  <a:schemeClr val="accent5">
                    <a:lumMod val="75000"/>
                  </a:schemeClr>
                </a:solidFill>
                <a:latin typeface="Arial" panose="020B0604020202020204" pitchFamily="34" charset="0"/>
                <a:cs typeface="Arial" panose="020B0604020202020204" pitchFamily="34" charset="0"/>
              </a:rPr>
              <a:t>ПОЛОЖЕНИЕ О ПЕРЕВОДЕ, ВОССТАНОВЛЕНИИ </a:t>
            </a:r>
          </a:p>
          <a:p>
            <a:pPr>
              <a:lnSpc>
                <a:spcPct val="115000"/>
              </a:lnSpc>
              <a:spcAft>
                <a:spcPts val="0"/>
              </a:spcAft>
            </a:pPr>
            <a:r>
              <a:rPr lang="ru-RU" sz="1600" b="1" dirty="0">
                <a:solidFill>
                  <a:schemeClr val="accent5">
                    <a:lumMod val="75000"/>
                  </a:schemeClr>
                </a:solidFill>
                <a:latin typeface="Arial" panose="020B0604020202020204" pitchFamily="34" charset="0"/>
                <a:cs typeface="Arial" panose="020B0604020202020204" pitchFamily="34" charset="0"/>
              </a:rPr>
              <a:t>И ОТЧИСЛЕНИИ</a:t>
            </a:r>
          </a:p>
        </p:txBody>
      </p:sp>
      <p:sp>
        <p:nvSpPr>
          <p:cNvPr id="17" name="Прямоугольник 16"/>
          <p:cNvSpPr/>
          <p:nvPr/>
        </p:nvSpPr>
        <p:spPr>
          <a:xfrm>
            <a:off x="6210299" y="3216344"/>
            <a:ext cx="5772151" cy="2357568"/>
          </a:xfrm>
          <a:prstGeom prst="rect">
            <a:avLst/>
          </a:prstGeom>
        </p:spPr>
        <p:txBody>
          <a:bodyPr wrap="square">
            <a:spAutoFit/>
          </a:bodyPr>
          <a:lstStyle/>
          <a:p>
            <a:pPr marR="18415">
              <a:lnSpc>
                <a:spcPct val="115000"/>
              </a:lnSpc>
              <a:spcAft>
                <a:spcPts val="0"/>
              </a:spcAft>
            </a:pPr>
            <a:r>
              <a:rPr lang="ru-RU" sz="1600" dirty="0">
                <a:latin typeface="Arial" panose="020B0604020202020204" pitchFamily="34" charset="0"/>
                <a:ea typeface="Calibri" panose="020F0502020204030204" pitchFamily="34" charset="0"/>
                <a:cs typeface="Arial" panose="020B0604020202020204" pitchFamily="34" charset="0"/>
              </a:rPr>
              <a:t>4.1. обучающийся может быть отчислен из колледжа </a:t>
            </a:r>
          </a:p>
          <a:p>
            <a:pPr marR="18415">
              <a:lnSpc>
                <a:spcPct val="115000"/>
              </a:lnSpc>
              <a:spcAft>
                <a:spcPts val="0"/>
              </a:spcAft>
            </a:pPr>
            <a:r>
              <a:rPr lang="ru-RU" sz="1600" dirty="0">
                <a:latin typeface="Arial" panose="020B0604020202020204" pitchFamily="34" charset="0"/>
                <a:ea typeface="Calibri" panose="020F0502020204030204" pitchFamily="34" charset="0"/>
                <a:cs typeface="Arial" panose="020B0604020202020204" pitchFamily="34" charset="0"/>
              </a:rPr>
              <a:t>по инициативе колледжа в случае невыполнения обучающимся по профессиональной образовательной программе обязанностей по добросовестному освоению такой образовательной программы и выполнению учебного плана, выразившееся в непосещении занятий, наличии неудовлетворительных оценок по промежуточной аттестации, приведшее к академической задолженности.</a:t>
            </a:r>
            <a:endParaRPr lang="ru-RU"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46014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Тема Offic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2000" u="sng" dirty="0" smtClean="0">
            <a:solidFill>
              <a:srgbClr val="C00000"/>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243</TotalTime>
  <Words>621</Words>
  <Application>Microsoft Office PowerPoint</Application>
  <PresentationFormat>Широкоэкранный</PresentationFormat>
  <Paragraphs>186</Paragraphs>
  <Slides>7</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7</vt:i4>
      </vt:variant>
    </vt:vector>
  </HeadingPairs>
  <TitlesOfParts>
    <vt:vector size="11" baseType="lpstr">
      <vt:lpstr>Arial</vt:lpstr>
      <vt:lpstr>Calibri</vt:lpstr>
      <vt:lpstr>Calibri 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 Obstinate</dc:creator>
  <cp:lastModifiedBy>Пользователь</cp:lastModifiedBy>
  <cp:revision>23</cp:revision>
  <dcterms:created xsi:type="dcterms:W3CDTF">2021-05-05T06:53:09Z</dcterms:created>
  <dcterms:modified xsi:type="dcterms:W3CDTF">2023-10-30T06:03:05Z</dcterms:modified>
</cp:coreProperties>
</file>